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6.xml" ContentType="application/vnd.openxmlformats-officedocument.presentationml.tags+xml"/>
  <Override PartName="/ppt/notesSlides/notesSlide7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9.xml" ContentType="application/vnd.openxmlformats-officedocument.presentationml.tags+xml"/>
  <Override PartName="/ppt/notesSlides/notesSlide10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1574" r:id="rId2"/>
    <p:sldId id="1535" r:id="rId3"/>
    <p:sldId id="1534" r:id="rId4"/>
    <p:sldId id="1565" r:id="rId5"/>
    <p:sldId id="1500" r:id="rId6"/>
    <p:sldId id="1537" r:id="rId7"/>
    <p:sldId id="1440" r:id="rId8"/>
    <p:sldId id="1441" r:id="rId9"/>
    <p:sldId id="1439" r:id="rId10"/>
    <p:sldId id="1445" r:id="rId11"/>
    <p:sldId id="1502" r:id="rId12"/>
    <p:sldId id="1467" r:id="rId13"/>
    <p:sldId id="1573" r:id="rId14"/>
    <p:sldId id="1564" r:id="rId15"/>
    <p:sldId id="1562" r:id="rId16"/>
    <p:sldId id="1570" r:id="rId17"/>
    <p:sldId id="1569" r:id="rId18"/>
    <p:sldId id="1566" r:id="rId19"/>
    <p:sldId id="1567" r:id="rId20"/>
    <p:sldId id="1572" r:id="rId21"/>
  </p:sldIdLst>
  <p:sldSz cx="12192000" cy="6858000"/>
  <p:notesSz cx="7010400" cy="92964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无标题节" id="{A9B883C4-D746-4F45-A057-B1FF6FD4417A}">
          <p14:sldIdLst>
            <p14:sldId id="1574"/>
            <p14:sldId id="1535"/>
            <p14:sldId id="1534"/>
            <p14:sldId id="1565"/>
            <p14:sldId id="1500"/>
            <p14:sldId id="1537"/>
            <p14:sldId id="1440"/>
            <p14:sldId id="1441"/>
            <p14:sldId id="1439"/>
            <p14:sldId id="1445"/>
            <p14:sldId id="1502"/>
            <p14:sldId id="1467"/>
            <p14:sldId id="1573"/>
            <p14:sldId id="1564"/>
            <p14:sldId id="1562"/>
            <p14:sldId id="1570"/>
            <p14:sldId id="1569"/>
            <p14:sldId id="1566"/>
            <p14:sldId id="1567"/>
            <p14:sldId id="15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70" userDrawn="1">
          <p15:clr>
            <a:srgbClr val="A4A3A4"/>
          </p15:clr>
        </p15:guide>
        <p15:guide id="2" pos="38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 userDrawn="1">
          <p15:clr>
            <a:srgbClr val="A4A3A4"/>
          </p15:clr>
        </p15:guide>
        <p15:guide id="2" pos="222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4A91"/>
    <a:srgbClr val="1137A3"/>
    <a:srgbClr val="FF9900"/>
    <a:srgbClr val="FAFAFA"/>
    <a:srgbClr val="050313"/>
    <a:srgbClr val="69A8E6"/>
    <a:srgbClr val="0090AB"/>
    <a:srgbClr val="CED1D2"/>
    <a:srgbClr val="E4E6E5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09" autoAdjust="0"/>
    <p:restoredTop sz="91173" autoAdjust="0"/>
  </p:normalViewPr>
  <p:slideViewPr>
    <p:cSldViewPr snapToGrid="0" showGuides="1">
      <p:cViewPr varScale="1">
        <p:scale>
          <a:sx n="73" d="100"/>
          <a:sy n="73" d="100"/>
        </p:scale>
        <p:origin x="55" y="-86"/>
      </p:cViewPr>
      <p:guideLst>
        <p:guide orient="horz" pos="2270"/>
        <p:guide pos="3878"/>
      </p:guideLst>
    </p:cSldViewPr>
  </p:slideViewPr>
  <p:outlineViewPr>
    <p:cViewPr>
      <p:scale>
        <a:sx n="33" d="100"/>
        <a:sy n="33" d="100"/>
      </p:scale>
      <p:origin x="0" y="-15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-2832" y="-90"/>
      </p:cViewPr>
      <p:guideLst>
        <p:guide orient="horz" pos="3076"/>
        <p:guide pos="22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506D753-6441-49B3-917F-720C6368FCAF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781DEBE-2C13-4CD4-A098-635DAEECC0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6895A8C-815D-475D-8190-C1571D793583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36071EB-4DA8-49B8-8B4E-7B0F1E5DFAB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/>
          <p:cNvSpPr>
            <a:spLocks noGrp="1" noChangeArrowheads="1"/>
          </p:cNvSpPr>
          <p:nvPr>
            <p:ph type="body" idx="4294967295"/>
          </p:nvPr>
        </p:nvSpPr>
        <p:spPr bwMode="auto"/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  <a:defRPr/>
            </a:pPr>
            <a:endParaRPr lang="zh-CN" altLang="en-US" dirty="0"/>
          </a:p>
        </p:txBody>
      </p:sp>
      <p:sp>
        <p:nvSpPr>
          <p:cNvPr id="2253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57066" indent="-291179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64717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30604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96491" indent="-232943">
              <a:spcBef>
                <a:spcPct val="30000"/>
              </a:spcBef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defTabSz="931774" fontAlgn="base">
              <a:spcBef>
                <a:spcPct val="0"/>
              </a:spcBef>
              <a:spcAft>
                <a:spcPct val="0"/>
              </a:spcAft>
              <a:defRPr/>
            </a:pPr>
            <a:fld id="{AD51CEDC-C4B0-4ABD-BA54-C202A88207C7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pPr defTabSz="931774"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05114" y="219439"/>
            <a:ext cx="4800600" cy="519064"/>
          </a:xfrm>
          <a:prstGeom prst="rect">
            <a:avLst/>
          </a:prstGeom>
        </p:spPr>
        <p:txBody>
          <a:bodyPr anchor="ctr" anchorCtr="0"/>
          <a:lstStyle>
            <a:lvl1pPr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6550744"/>
            <a:ext cx="12192000" cy="322400"/>
            <a:chOff x="0" y="6550744"/>
            <a:chExt cx="12192000" cy="322400"/>
          </a:xfrm>
        </p:grpSpPr>
        <p:sp>
          <p:nvSpPr>
            <p:cNvPr id="4" name="矩形 3"/>
            <p:cNvSpPr/>
            <p:nvPr/>
          </p:nvSpPr>
          <p:spPr>
            <a:xfrm>
              <a:off x="0" y="6550744"/>
              <a:ext cx="12192000" cy="30725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email"/>
            <a:srcRect/>
            <a:stretch>
              <a:fillRect/>
            </a:stretch>
          </p:blipFill>
          <p:spPr bwMode="auto">
            <a:xfrm>
              <a:off x="0" y="6616700"/>
              <a:ext cx="12192000" cy="256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组合 5"/>
          <p:cNvGrpSpPr/>
          <p:nvPr userDrawn="1"/>
        </p:nvGrpSpPr>
        <p:grpSpPr>
          <a:xfrm>
            <a:off x="10955335" y="6488112"/>
            <a:ext cx="842965" cy="396504"/>
            <a:chOff x="10955335" y="6488112"/>
            <a:chExt cx="842965" cy="396504"/>
          </a:xfrm>
          <a:solidFill>
            <a:schemeClr val="tx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>
            <a:xfrm>
              <a:off x="11137900" y="6488112"/>
              <a:ext cx="660400" cy="3965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8" name="直角三角形 7"/>
            <p:cNvSpPr/>
            <p:nvPr/>
          </p:nvSpPr>
          <p:spPr>
            <a:xfrm flipH="1">
              <a:off x="10955335" y="6488112"/>
              <a:ext cx="180975" cy="12858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sp>
        <p:nvSpPr>
          <p:cNvPr id="9" name="矩形 8"/>
          <p:cNvSpPr/>
          <p:nvPr userDrawn="1"/>
        </p:nvSpPr>
        <p:spPr>
          <a:xfrm>
            <a:off x="11263017" y="6546168"/>
            <a:ext cx="4026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55A55124-15F1-4085-9FF2-60582F9FC95A}" type="slidenum">
              <a:rPr lang="zh-CN" altLang="en-US" sz="1400" smtClean="0">
                <a:solidFill>
                  <a:schemeClr val="bg1"/>
                </a:solidFill>
              </a:rPr>
              <a:t>‹#›</a:t>
            </a:fld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217714" y="219439"/>
            <a:ext cx="377372" cy="519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682172" y="219439"/>
            <a:ext cx="145143" cy="519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17715" cy="972449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1053760" y="911322"/>
            <a:ext cx="10300039" cy="47412"/>
          </a:xfrm>
          <a:prstGeom prst="rect">
            <a:avLst/>
          </a:prstGeom>
          <a:gradFill flip="none" rotWithShape="1">
            <a:gsLst>
              <a:gs pos="40200">
                <a:srgbClr val="FF6700"/>
              </a:gs>
              <a:gs pos="0">
                <a:srgbClr val="FF0000">
                  <a:alpha val="0"/>
                </a:srgbClr>
              </a:gs>
              <a:gs pos="96739">
                <a:srgbClr val="008000">
                  <a:alpha val="0"/>
                </a:srgbClr>
              </a:gs>
              <a:gs pos="70000">
                <a:srgbClr val="FFFF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5" name="图片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07575" y="160338"/>
            <a:ext cx="1711325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9496" y="160339"/>
            <a:ext cx="10194303" cy="75098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96698"/>
            <a:ext cx="10515600" cy="4880265"/>
          </a:xfrm>
          <a:prstGeom prst="rect">
            <a:avLst/>
          </a:prstGeom>
        </p:spPr>
        <p:txBody>
          <a:bodyPr/>
          <a:lstStyle>
            <a:lvl1pPr marL="228600" indent="-228600">
              <a:buClrTx/>
              <a:buFont typeface="Wingdings" panose="05000000000000000000" pitchFamily="2" charset="2"/>
              <a:buChar char="l"/>
              <a:defRPr>
                <a:solidFill>
                  <a:schemeClr val="bg1">
                    <a:lumMod val="85000"/>
                  </a:schemeClr>
                </a:solidFill>
              </a:defRPr>
            </a:lvl1pPr>
            <a:lvl2pPr marL="685800" indent="-228600">
              <a:buFont typeface="Wingdings" panose="05000000000000000000" pitchFamily="2" charset="2"/>
              <a:buChar char="l"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143000" indent="-228600">
              <a:buFont typeface="Wingdings" panose="05000000000000000000" pitchFamily="2" charset="2"/>
              <a:buChar char="l"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600200" indent="-228600">
              <a:buFont typeface="Wingdings" panose="05000000000000000000" pitchFamily="2" charset="2"/>
              <a:buChar char="l"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057400" indent="-228600">
              <a:buFont typeface="Wingdings" panose="05000000000000000000" pitchFamily="2" charset="2"/>
              <a:buChar char="l"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763EB-9657-42A8-A953-32965F19D7D2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t>2023/3/1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407CE-5E19-4088-A7C2-FB1224D2455C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7317" y="219439"/>
            <a:ext cx="4800600" cy="519064"/>
          </a:xfrm>
          <a:prstGeom prst="rect">
            <a:avLst/>
          </a:prstGeom>
        </p:spPr>
        <p:txBody>
          <a:bodyPr anchor="ctr" anchorCtr="0"/>
          <a:lstStyle>
            <a:lvl1pPr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6550744"/>
            <a:ext cx="12192000" cy="322400"/>
            <a:chOff x="0" y="6550744"/>
            <a:chExt cx="12192000" cy="322400"/>
          </a:xfrm>
        </p:grpSpPr>
        <p:sp>
          <p:nvSpPr>
            <p:cNvPr id="4" name="矩形 3"/>
            <p:cNvSpPr/>
            <p:nvPr/>
          </p:nvSpPr>
          <p:spPr>
            <a:xfrm>
              <a:off x="0" y="6550744"/>
              <a:ext cx="12192000" cy="30725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email"/>
            <a:srcRect/>
            <a:stretch>
              <a:fillRect/>
            </a:stretch>
          </p:blipFill>
          <p:spPr bwMode="auto">
            <a:xfrm>
              <a:off x="0" y="6616700"/>
              <a:ext cx="12192000" cy="256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组合 5"/>
          <p:cNvGrpSpPr/>
          <p:nvPr userDrawn="1"/>
        </p:nvGrpSpPr>
        <p:grpSpPr>
          <a:xfrm>
            <a:off x="10955335" y="6488112"/>
            <a:ext cx="842965" cy="396504"/>
            <a:chOff x="10955335" y="6488112"/>
            <a:chExt cx="842965" cy="396504"/>
          </a:xfrm>
          <a:solidFill>
            <a:schemeClr val="tx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>
            <a:xfrm>
              <a:off x="11137900" y="6488112"/>
              <a:ext cx="660400" cy="3965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8" name="直角三角形 7"/>
            <p:cNvSpPr/>
            <p:nvPr/>
          </p:nvSpPr>
          <p:spPr>
            <a:xfrm flipH="1">
              <a:off x="10955335" y="6488112"/>
              <a:ext cx="180975" cy="12858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sp>
        <p:nvSpPr>
          <p:cNvPr id="9" name="矩形 8"/>
          <p:cNvSpPr/>
          <p:nvPr userDrawn="1"/>
        </p:nvSpPr>
        <p:spPr>
          <a:xfrm>
            <a:off x="11263017" y="6546168"/>
            <a:ext cx="4026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55A55124-15F1-4085-9FF2-60582F9FC95A}" type="slidenum">
              <a:rPr lang="zh-CN" altLang="en-US" sz="1400" smtClean="0">
                <a:solidFill>
                  <a:schemeClr val="bg1"/>
                </a:solidFill>
              </a:rPr>
              <a:t>‹#›</a:t>
            </a:fld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217714" y="219439"/>
            <a:ext cx="377372" cy="519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682172" y="219439"/>
            <a:ext cx="145143" cy="519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1" y="219439"/>
            <a:ext cx="4800600" cy="519064"/>
          </a:xfrm>
          <a:prstGeom prst="rect">
            <a:avLst/>
          </a:prstGeom>
        </p:spPr>
        <p:txBody>
          <a:bodyPr anchor="ctr" anchorCtr="0"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6550744"/>
            <a:ext cx="12192000" cy="322400"/>
            <a:chOff x="0" y="6550744"/>
            <a:chExt cx="12192000" cy="322400"/>
          </a:xfrm>
          <a:solidFill>
            <a:schemeClr val="tx2">
              <a:lumMod val="75000"/>
            </a:schemeClr>
          </a:solidFill>
        </p:grpSpPr>
        <p:sp>
          <p:nvSpPr>
            <p:cNvPr id="4" name="矩形 3"/>
            <p:cNvSpPr/>
            <p:nvPr/>
          </p:nvSpPr>
          <p:spPr>
            <a:xfrm>
              <a:off x="0" y="6550744"/>
              <a:ext cx="12192000" cy="307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email"/>
            <a:srcRect/>
            <a:stretch>
              <a:fillRect/>
            </a:stretch>
          </p:blipFill>
          <p:spPr bwMode="auto">
            <a:xfrm>
              <a:off x="0" y="6616700"/>
              <a:ext cx="12192000" cy="25644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组合 5"/>
          <p:cNvGrpSpPr/>
          <p:nvPr userDrawn="1"/>
        </p:nvGrpSpPr>
        <p:grpSpPr>
          <a:xfrm>
            <a:off x="10955335" y="6488112"/>
            <a:ext cx="842965" cy="396504"/>
            <a:chOff x="10955335" y="6488112"/>
            <a:chExt cx="842965" cy="396504"/>
          </a:xfrm>
          <a:solidFill>
            <a:schemeClr val="tx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>
            <a:xfrm>
              <a:off x="11137900" y="6488112"/>
              <a:ext cx="660400" cy="3965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8" name="直角三角形 7"/>
            <p:cNvSpPr/>
            <p:nvPr/>
          </p:nvSpPr>
          <p:spPr>
            <a:xfrm flipH="1">
              <a:off x="10955335" y="6488112"/>
              <a:ext cx="180975" cy="12858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sp>
        <p:nvSpPr>
          <p:cNvPr id="9" name="矩形 8"/>
          <p:cNvSpPr/>
          <p:nvPr userDrawn="1"/>
        </p:nvSpPr>
        <p:spPr>
          <a:xfrm>
            <a:off x="11263017" y="6546168"/>
            <a:ext cx="4026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55A55124-15F1-4085-9FF2-60582F9FC95A}" type="slidenum">
              <a:rPr lang="zh-CN" altLang="en-US" sz="1400" smtClean="0">
                <a:solidFill>
                  <a:schemeClr val="bg1"/>
                </a:solidFill>
              </a:rPr>
              <a:t>‹#›</a:t>
            </a:fld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217714" y="219439"/>
            <a:ext cx="377372" cy="519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 userDrawn="1"/>
        </p:nvSpPr>
        <p:spPr>
          <a:xfrm>
            <a:off x="682172" y="219439"/>
            <a:ext cx="145143" cy="519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7315" y="219439"/>
            <a:ext cx="4800600" cy="519064"/>
          </a:xfrm>
          <a:prstGeom prst="rect">
            <a:avLst/>
          </a:prstGeom>
        </p:spPr>
        <p:txBody>
          <a:bodyPr anchor="ctr" anchorCtr="0"/>
          <a:lstStyle>
            <a:lvl1pPr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6550744"/>
            <a:ext cx="12192000" cy="322400"/>
            <a:chOff x="0" y="6550744"/>
            <a:chExt cx="12192000" cy="322400"/>
          </a:xfrm>
          <a:solidFill>
            <a:schemeClr val="tx2">
              <a:lumMod val="75000"/>
            </a:schemeClr>
          </a:solidFill>
        </p:grpSpPr>
        <p:sp>
          <p:nvSpPr>
            <p:cNvPr id="4" name="矩形 3"/>
            <p:cNvSpPr/>
            <p:nvPr/>
          </p:nvSpPr>
          <p:spPr>
            <a:xfrm>
              <a:off x="0" y="6550744"/>
              <a:ext cx="12192000" cy="307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email"/>
            <a:srcRect/>
            <a:stretch>
              <a:fillRect/>
            </a:stretch>
          </p:blipFill>
          <p:spPr bwMode="auto">
            <a:xfrm>
              <a:off x="0" y="6616700"/>
              <a:ext cx="12192000" cy="25644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组合 5"/>
          <p:cNvGrpSpPr/>
          <p:nvPr userDrawn="1"/>
        </p:nvGrpSpPr>
        <p:grpSpPr>
          <a:xfrm>
            <a:off x="10955335" y="6488112"/>
            <a:ext cx="842965" cy="396504"/>
            <a:chOff x="10955335" y="6488112"/>
            <a:chExt cx="842965" cy="396504"/>
          </a:xfrm>
          <a:solidFill>
            <a:schemeClr val="tx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>
            <a:xfrm>
              <a:off x="11137900" y="6488112"/>
              <a:ext cx="660400" cy="3965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8" name="直角三角形 7"/>
            <p:cNvSpPr/>
            <p:nvPr/>
          </p:nvSpPr>
          <p:spPr>
            <a:xfrm flipH="1">
              <a:off x="10955335" y="6488112"/>
              <a:ext cx="180975" cy="12858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sp>
        <p:nvSpPr>
          <p:cNvPr id="9" name="矩形 8"/>
          <p:cNvSpPr/>
          <p:nvPr userDrawn="1"/>
        </p:nvSpPr>
        <p:spPr>
          <a:xfrm>
            <a:off x="11263017" y="6546168"/>
            <a:ext cx="4026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55A55124-15F1-4085-9FF2-60582F9FC95A}" type="slidenum">
              <a:rPr lang="zh-CN" altLang="en-US" sz="1400" smtClean="0">
                <a:solidFill>
                  <a:schemeClr val="bg1"/>
                </a:solidFill>
              </a:rPr>
              <a:t>‹#›</a:t>
            </a:fld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217714" y="219439"/>
            <a:ext cx="377372" cy="519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682172" y="219439"/>
            <a:ext cx="145143" cy="519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7315" y="221164"/>
            <a:ext cx="4800600" cy="519064"/>
          </a:xfrm>
          <a:prstGeom prst="rect">
            <a:avLst/>
          </a:prstGeom>
        </p:spPr>
        <p:txBody>
          <a:bodyPr anchor="ctr" anchorCtr="0"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6550744"/>
            <a:ext cx="12192000" cy="322400"/>
            <a:chOff x="0" y="6550744"/>
            <a:chExt cx="12192000" cy="322400"/>
          </a:xfrm>
        </p:grpSpPr>
        <p:sp>
          <p:nvSpPr>
            <p:cNvPr id="4" name="矩形 3"/>
            <p:cNvSpPr/>
            <p:nvPr/>
          </p:nvSpPr>
          <p:spPr>
            <a:xfrm>
              <a:off x="0" y="6550744"/>
              <a:ext cx="12192000" cy="30725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email"/>
            <a:srcRect/>
            <a:stretch>
              <a:fillRect/>
            </a:stretch>
          </p:blipFill>
          <p:spPr bwMode="auto">
            <a:xfrm>
              <a:off x="0" y="6616700"/>
              <a:ext cx="12192000" cy="256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组合 5"/>
          <p:cNvGrpSpPr/>
          <p:nvPr userDrawn="1"/>
        </p:nvGrpSpPr>
        <p:grpSpPr>
          <a:xfrm>
            <a:off x="10955335" y="6488112"/>
            <a:ext cx="842965" cy="396504"/>
            <a:chOff x="10955335" y="6488112"/>
            <a:chExt cx="842965" cy="396504"/>
          </a:xfrm>
          <a:solidFill>
            <a:schemeClr val="tx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>
            <a:xfrm>
              <a:off x="11137900" y="6488112"/>
              <a:ext cx="660400" cy="3965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8" name="直角三角形 7"/>
            <p:cNvSpPr/>
            <p:nvPr/>
          </p:nvSpPr>
          <p:spPr>
            <a:xfrm flipH="1">
              <a:off x="10955335" y="6488112"/>
              <a:ext cx="180975" cy="12858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sp>
        <p:nvSpPr>
          <p:cNvPr id="9" name="矩形 8"/>
          <p:cNvSpPr/>
          <p:nvPr userDrawn="1"/>
        </p:nvSpPr>
        <p:spPr>
          <a:xfrm>
            <a:off x="11263017" y="6546168"/>
            <a:ext cx="4026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55A55124-15F1-4085-9FF2-60582F9FC95A}" type="slidenum">
              <a:rPr lang="zh-CN" altLang="en-US" sz="1400" smtClean="0">
                <a:solidFill>
                  <a:schemeClr val="bg1"/>
                </a:solidFill>
              </a:rPr>
              <a:t>‹#›</a:t>
            </a:fld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217714" y="219439"/>
            <a:ext cx="377372" cy="519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 userDrawn="1"/>
        </p:nvSpPr>
        <p:spPr>
          <a:xfrm>
            <a:off x="682172" y="219439"/>
            <a:ext cx="145143" cy="5190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0" y="6550744"/>
            <a:ext cx="12192000" cy="322400"/>
            <a:chOff x="0" y="6550744"/>
            <a:chExt cx="12192000" cy="322400"/>
          </a:xfrm>
        </p:grpSpPr>
        <p:sp>
          <p:nvSpPr>
            <p:cNvPr id="4" name="矩形 3"/>
            <p:cNvSpPr/>
            <p:nvPr/>
          </p:nvSpPr>
          <p:spPr>
            <a:xfrm>
              <a:off x="0" y="6550744"/>
              <a:ext cx="12192000" cy="30725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email"/>
            <a:srcRect/>
            <a:stretch>
              <a:fillRect/>
            </a:stretch>
          </p:blipFill>
          <p:spPr bwMode="auto">
            <a:xfrm>
              <a:off x="0" y="6616700"/>
              <a:ext cx="12192000" cy="256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组合 5"/>
          <p:cNvGrpSpPr/>
          <p:nvPr userDrawn="1"/>
        </p:nvGrpSpPr>
        <p:grpSpPr>
          <a:xfrm>
            <a:off x="10955335" y="6488112"/>
            <a:ext cx="842965" cy="396504"/>
            <a:chOff x="10955335" y="6488112"/>
            <a:chExt cx="842965" cy="396504"/>
          </a:xfrm>
          <a:solidFill>
            <a:schemeClr val="tx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>
            <a:xfrm>
              <a:off x="11137900" y="6488112"/>
              <a:ext cx="660400" cy="3965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直角三角形 7"/>
            <p:cNvSpPr/>
            <p:nvPr/>
          </p:nvSpPr>
          <p:spPr>
            <a:xfrm flipH="1">
              <a:off x="10955335" y="6488112"/>
              <a:ext cx="180975" cy="12858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矩形 10"/>
          <p:cNvSpPr/>
          <p:nvPr userDrawn="1"/>
        </p:nvSpPr>
        <p:spPr>
          <a:xfrm>
            <a:off x="11263017" y="6546168"/>
            <a:ext cx="4026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55A55124-15F1-4085-9FF2-60582F9FC95A}" type="slidenum">
              <a:rPr lang="zh-CN" altLang="en-US" sz="1400" smtClean="0">
                <a:solidFill>
                  <a:schemeClr val="bg1"/>
                </a:solidFill>
              </a:rPr>
              <a:t>‹#›</a:t>
            </a:fld>
            <a:endParaRPr lang="zh-CN" alt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" y="1"/>
            <a:ext cx="1218853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3509E8-EDB3-4BFB-9C63-B01D176D43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ED1D2"/>
            </a:gs>
            <a:gs pos="100000">
              <a:srgbClr val="FAFAFA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emf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38.png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6.emf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tags" Target="../tags/tag22.xml"/><Relationship Id="rId7" Type="http://schemas.openxmlformats.org/officeDocument/2006/relationships/image" Target="../media/image44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tags" Target="../tags/tag26.xml"/><Relationship Id="rId7" Type="http://schemas.openxmlformats.org/officeDocument/2006/relationships/oleObject" Target="../embeddings/oleObject8.bin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4.wmf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tags" Target="../tags/tag4.xml"/><Relationship Id="rId16" Type="http://schemas.openxmlformats.org/officeDocument/2006/relationships/image" Target="../media/image21.png"/><Relationship Id="rId20" Type="http://schemas.openxmlformats.org/officeDocument/2006/relationships/oleObject" Target="../embeddings/oleObject2.bin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3.wmf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6.emf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image" Target="../media/image30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image" Target="../media/image29.png"/><Relationship Id="rId5" Type="http://schemas.openxmlformats.org/officeDocument/2006/relationships/tags" Target="../tags/tag9.xml"/><Relationship Id="rId10" Type="http://schemas.openxmlformats.org/officeDocument/2006/relationships/image" Target="../media/image7.png"/><Relationship Id="rId4" Type="http://schemas.openxmlformats.org/officeDocument/2006/relationships/tags" Target="../tags/tag8.xm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6.emf"/><Relationship Id="rId5" Type="http://schemas.openxmlformats.org/officeDocument/2006/relationships/image" Target="../media/image7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oleObject" Target="../embeddings/oleObject5.bin"/><Relationship Id="rId3" Type="http://schemas.openxmlformats.org/officeDocument/2006/relationships/tags" Target="../tags/tag15.xml"/><Relationship Id="rId7" Type="http://schemas.openxmlformats.org/officeDocument/2006/relationships/image" Target="../media/image33.png"/><Relationship Id="rId12" Type="http://schemas.openxmlformats.org/officeDocument/2006/relationships/image" Target="../media/image36.emf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32.png"/><Relationship Id="rId11" Type="http://schemas.openxmlformats.org/officeDocument/2006/relationships/oleObject" Target="../embeddings/oleObject4.bin"/><Relationship Id="rId5" Type="http://schemas.openxmlformats.org/officeDocument/2006/relationships/notesSlide" Target="../notesSlides/notesSlide6.xml"/><Relationship Id="rId15" Type="http://schemas.openxmlformats.org/officeDocument/2006/relationships/image" Target="../media/image6.emf"/><Relationship Id="rId10" Type="http://schemas.openxmlformats.org/officeDocument/2006/relationships/image" Target="../media/image35.e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3.bin"/><Relationship Id="rId14" Type="http://schemas.openxmlformats.org/officeDocument/2006/relationships/image" Target="../media/image3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6.emf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B83C3-179B-C47D-0DB1-E2C47F6A9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985" y="2502144"/>
            <a:ext cx="9897036" cy="519064"/>
          </a:xfrm>
        </p:spPr>
        <p:txBody>
          <a:bodyPr/>
          <a:lstStyle/>
          <a:p>
            <a:pPr algn="ctr"/>
            <a:r>
              <a:rPr lang="en-US" altLang="zh-CN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Alpha Satcom Waveguide Array Antennas </a:t>
            </a:r>
            <a:br>
              <a:rPr lang="en-US" altLang="zh-CN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PST 0.35 &amp; 0.6-mtr Ku-band</a:t>
            </a:r>
            <a:br>
              <a:rPr lang="en-US" altLang="zh-CN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Portable Satcom Terminals</a:t>
            </a: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A382BC-4364-25BA-D136-E864D228B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612" y="3610573"/>
            <a:ext cx="1581287" cy="23513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E4C521-2DEC-FEAB-F1B6-4F5C1A8D16FC}"/>
              </a:ext>
            </a:extLst>
          </p:cNvPr>
          <p:cNvSpPr txBox="1"/>
          <p:nvPr/>
        </p:nvSpPr>
        <p:spPr>
          <a:xfrm>
            <a:off x="7841129" y="5635812"/>
            <a:ext cx="375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B050"/>
                </a:solidFill>
              </a:rPr>
              <a:t>September 2022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DCD376-00C0-A7BE-713F-646496F6A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612" y="185270"/>
            <a:ext cx="2294964" cy="1276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996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827404" y="219710"/>
            <a:ext cx="9003889" cy="518795"/>
          </a:xfrm>
        </p:spPr>
        <p:txBody>
          <a:bodyPr/>
          <a:lstStyle/>
          <a:p>
            <a:pPr algn="ctr"/>
            <a:r>
              <a:rPr lang="en-US" altLang="zh-CN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PST 0.6-mtr Ku-band </a:t>
            </a:r>
            <a:br>
              <a:rPr lang="en-US" altLang="zh-CN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n-US" altLang="zh-CN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Portable Satcom Terminal</a:t>
            </a:r>
            <a:endParaRPr lang="zh-CN" altLang="en-US" sz="3200" dirty="0">
              <a:solidFill>
                <a:srgbClr val="00B050"/>
              </a:solidFill>
            </a:endParaRPr>
          </a:p>
        </p:txBody>
      </p:sp>
      <p:pic>
        <p:nvPicPr>
          <p:cNvPr id="7" name="图片 7" descr="03X2-2 - 副本"/>
          <p:cNvPicPr>
            <a:picLocks noChangeAspect="1"/>
          </p:cNvPicPr>
          <p:nvPr/>
        </p:nvPicPr>
        <p:blipFill>
          <a:blip r:embed="rId5"/>
          <a:srcRect r="2666" b="3552"/>
          <a:stretch>
            <a:fillRect/>
          </a:stretch>
        </p:blipFill>
        <p:spPr>
          <a:xfrm>
            <a:off x="1176655" y="1637665"/>
            <a:ext cx="3517265" cy="2776220"/>
          </a:xfrm>
          <a:prstGeom prst="rect">
            <a:avLst/>
          </a:prstGeom>
          <a:ln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8255" y="1240790"/>
            <a:ext cx="2698750" cy="356997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1278966" y="4726305"/>
            <a:ext cx="34543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Manual Type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7205472" y="4726305"/>
            <a:ext cx="3056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Auto Pointing 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19F816-7C93-1D77-376C-08BE421F26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360" y="227648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88" y="-146050"/>
            <a:ext cx="5412105" cy="40601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827316" y="242299"/>
            <a:ext cx="9321662" cy="519064"/>
          </a:xfrm>
        </p:spPr>
        <p:txBody>
          <a:bodyPr/>
          <a:lstStyle/>
          <a:p>
            <a:pPr algn="ctr"/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PST 0.6-mtr  Auto Pointing Ku-band terminal 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071" y="143377"/>
            <a:ext cx="4238625" cy="31800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4071" y="1371393"/>
            <a:ext cx="4474845" cy="5965825"/>
          </a:xfrm>
          <a:prstGeom prst="rect">
            <a:avLst/>
          </a:prstGeom>
        </p:spPr>
      </p:pic>
      <p:graphicFrame>
        <p:nvGraphicFramePr>
          <p:cNvPr id="2" name="对象 -2147482618"/>
          <p:cNvGraphicFramePr>
            <a:graphicFrameLocks noChangeAspect="1"/>
          </p:cNvGraphicFramePr>
          <p:nvPr/>
        </p:nvGraphicFramePr>
        <p:xfrm>
          <a:off x="1894205" y="2568575"/>
          <a:ext cx="1510030" cy="3783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1760220" imgH="4257675" progId="Visio.Drawing.15">
                  <p:embed/>
                </p:oleObj>
              </mc:Choice>
              <mc:Fallback>
                <p:oleObj r:id="rId6" imgW="1760220" imgH="4257675" progId="Visio.Drawing.15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94205" y="2568575"/>
                        <a:ext cx="1510030" cy="378396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DA53663-61BB-73FA-BF37-034094B747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8978" y="242299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2802964" y="219439"/>
            <a:ext cx="7100047" cy="51906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Specification of PST 0.6-</a:t>
            </a:r>
            <a:r>
              <a:rPr lang="en-US" altLang="zh-CN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mtr Antenna</a:t>
            </a:r>
            <a:endParaRPr lang="zh-CN" altLang="en-US" dirty="0">
              <a:solidFill>
                <a:srgbClr val="00B050"/>
              </a:solidFill>
            </a:endParaRPr>
          </a:p>
        </p:txBody>
      </p:sp>
      <p:graphicFrame>
        <p:nvGraphicFramePr>
          <p:cNvPr id="12" name="表格 11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4086018"/>
              </p:ext>
            </p:extLst>
          </p:nvPr>
        </p:nvGraphicFramePr>
        <p:xfrm>
          <a:off x="2802964" y="1073350"/>
          <a:ext cx="8262507" cy="5117115"/>
        </p:xfrm>
        <a:graphic>
          <a:graphicData uri="http://schemas.openxmlformats.org/drawingml/2006/table">
            <a:tbl>
              <a:tblPr/>
              <a:tblGrid>
                <a:gridCol w="1685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4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64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5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4543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Size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≤</a:t>
                      </a:r>
                      <a:r>
                        <a:rPr lang="en-US" alt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9</a:t>
                      </a:r>
                      <a:r>
                        <a:rPr 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5mm*3</a:t>
                      </a:r>
                      <a:r>
                        <a:rPr lang="en-US" alt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70</a:t>
                      </a:r>
                      <a:r>
                        <a:rPr 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mm*60mm</a:t>
                      </a:r>
                      <a:endParaRPr lang="zh-CN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Weight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≤10kg (</a:t>
                      </a:r>
                      <a:r>
                        <a:rPr lang="en-US" altLang="zh-CN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Manual</a:t>
                      </a:r>
                      <a:r>
                        <a:rPr lang="zh-CN" altLang="en-US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）</a:t>
                      </a:r>
                      <a:endParaRPr lang="zh-CN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≤12kg (Auto</a:t>
                      </a:r>
                      <a:r>
                        <a:rPr lang="zh-CN" altLang="en-US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）</a:t>
                      </a:r>
                      <a:endParaRPr lang="zh-CN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543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Input Power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29.4V</a:t>
                      </a:r>
                      <a:endParaRPr lang="en-US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Power Consumption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110W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1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TX Freq Range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14.0-14.5GHz</a:t>
                      </a:r>
                      <a:endParaRPr lang="en-US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TX Gain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≥36.8dBi</a:t>
                      </a:r>
                      <a:endParaRPr lang="en-US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1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  <a:sym typeface="+mn-ea"/>
                        </a:rPr>
                        <a:t>RX Freq Range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10.7-12.75GHz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RX Gain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≥35.6dBi</a:t>
                      </a:r>
                      <a:endParaRPr lang="en-US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1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Pol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Linear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X-Pol Isolation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≥30dB</a:t>
                      </a:r>
                      <a:endParaRPr lang="en-US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1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.</a:t>
                      </a:r>
                      <a:r>
                        <a:rPr 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zh-CN" altLang="en-US" sz="1600" b="1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≥13dB/K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Equivalent aperture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≥0.6m</a:t>
                      </a:r>
                      <a:endParaRPr lang="en-US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1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Type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Waveguide Array Antenna 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Max Power/EIRP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16W/42dBm</a:t>
                      </a:r>
                      <a:endParaRPr lang="en-US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1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Setup time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≤3min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Satelllite</a:t>
                      </a: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 Acquisition</a:t>
                      </a:r>
                    </a:p>
                    <a:p>
                      <a:pPr indent="0" algn="ctr">
                        <a:buNone/>
                      </a:pPr>
                      <a:endParaRPr lang="en-US" altLang="zh-CN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Manual</a:t>
                      </a:r>
                      <a:r>
                        <a:rPr 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alt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Auto-pointing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4543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Battery Operation Time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alt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2</a:t>
                      </a:r>
                      <a:r>
                        <a:rPr 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.5</a:t>
                      </a:r>
                      <a:r>
                        <a:rPr lang="en-US" alt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Hours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1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Protection Level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 IP67</a:t>
                      </a:r>
                      <a:endParaRPr lang="en-US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1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Altitude</a:t>
                      </a:r>
                    </a:p>
                  </a:txBody>
                  <a:tcPr marL="12700" marR="12700" marT="127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alt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7200</a:t>
                      </a:r>
                      <a:r>
                        <a:rPr lang="en-US" alt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475" y="1526540"/>
            <a:ext cx="2877185" cy="38049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2848F4-2E45-B99B-C3E2-865227290E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316" y="219439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05113" y="219439"/>
            <a:ext cx="8963640" cy="519064"/>
          </a:xfrm>
        </p:spPr>
        <p:txBody>
          <a:bodyPr/>
          <a:lstStyle/>
          <a:p>
            <a:pPr algn="ctr"/>
            <a:r>
              <a:rPr lang="en-US" altLang="zh-CN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Auto-Pointing Pedestal</a:t>
            </a:r>
            <a:br>
              <a:rPr lang="en-US" altLang="zh-CN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zh-CN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24541" y="1342390"/>
            <a:ext cx="3238500" cy="44577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849740" y="678180"/>
            <a:ext cx="4366260" cy="29946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66883" y="3856318"/>
            <a:ext cx="2255520" cy="21564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323DDD-DBF2-2FAF-157C-B15B35E149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47" y="357503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圆角矩形 32"/>
          <p:cNvSpPr/>
          <p:nvPr/>
        </p:nvSpPr>
        <p:spPr>
          <a:xfrm>
            <a:off x="544484" y="1418461"/>
            <a:ext cx="2880000" cy="540000"/>
          </a:xfrm>
          <a:prstGeom prst="roundRect">
            <a:avLst>
              <a:gd name="adj" fmla="val 16667"/>
            </a:avLst>
          </a:prstGeom>
          <a:solidFill>
            <a:srgbClr val="044A91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Waveguide Array Antenna</a:t>
            </a:r>
          </a:p>
        </p:txBody>
      </p:sp>
      <p:sp>
        <p:nvSpPr>
          <p:cNvPr id="35" name="圆角矩形 34"/>
          <p:cNvSpPr/>
          <p:nvPr/>
        </p:nvSpPr>
        <p:spPr>
          <a:xfrm>
            <a:off x="577655" y="2316233"/>
            <a:ext cx="1260000" cy="540000"/>
          </a:xfrm>
          <a:prstGeom prst="roundRect">
            <a:avLst/>
          </a:prstGeom>
          <a:solidFill>
            <a:srgbClr val="044A91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LNB</a:t>
            </a:r>
            <a:endParaRPr lang="zh-CN" altLang="en-US" dirty="0"/>
          </a:p>
        </p:txBody>
      </p:sp>
      <p:sp>
        <p:nvSpPr>
          <p:cNvPr id="43" name="圆角矩形 42"/>
          <p:cNvSpPr/>
          <p:nvPr/>
        </p:nvSpPr>
        <p:spPr>
          <a:xfrm>
            <a:off x="2144142" y="2316232"/>
            <a:ext cx="1260000" cy="540000"/>
          </a:xfrm>
          <a:prstGeom prst="roundRect">
            <a:avLst/>
          </a:prstGeom>
          <a:solidFill>
            <a:srgbClr val="044A91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BUC</a:t>
            </a:r>
            <a:endParaRPr lang="zh-CN" altLang="en-US" dirty="0"/>
          </a:p>
        </p:txBody>
      </p:sp>
      <p:sp>
        <p:nvSpPr>
          <p:cNvPr id="44" name="圆角矩形 43"/>
          <p:cNvSpPr/>
          <p:nvPr/>
        </p:nvSpPr>
        <p:spPr>
          <a:xfrm>
            <a:off x="569595" y="3188970"/>
            <a:ext cx="2834005" cy="539750"/>
          </a:xfrm>
          <a:prstGeom prst="roundRect">
            <a:avLst/>
          </a:prstGeom>
          <a:solidFill>
            <a:srgbClr val="044A91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Modem card</a:t>
            </a:r>
            <a:endParaRPr lang="zh-CN" altLang="en-US" dirty="0"/>
          </a:p>
        </p:txBody>
      </p:sp>
      <p:sp>
        <p:nvSpPr>
          <p:cNvPr id="47" name="圆角矩形 46"/>
          <p:cNvSpPr/>
          <p:nvPr/>
        </p:nvSpPr>
        <p:spPr>
          <a:xfrm>
            <a:off x="582541" y="4065894"/>
            <a:ext cx="1260000" cy="540000"/>
          </a:xfrm>
          <a:prstGeom prst="roundRect">
            <a:avLst/>
          </a:prstGeom>
          <a:solidFill>
            <a:srgbClr val="044A91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Control Board</a:t>
            </a:r>
          </a:p>
        </p:txBody>
      </p:sp>
      <p:sp>
        <p:nvSpPr>
          <p:cNvPr id="48" name="圆角矩形 47"/>
          <p:cNvSpPr/>
          <p:nvPr/>
        </p:nvSpPr>
        <p:spPr>
          <a:xfrm>
            <a:off x="2150749" y="4065894"/>
            <a:ext cx="1260000" cy="540000"/>
          </a:xfrm>
          <a:prstGeom prst="roundRect">
            <a:avLst/>
          </a:prstGeom>
          <a:solidFill>
            <a:srgbClr val="044A91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Power Supply</a:t>
            </a:r>
          </a:p>
        </p:txBody>
      </p:sp>
      <p:sp>
        <p:nvSpPr>
          <p:cNvPr id="50" name="矩形 49"/>
          <p:cNvSpPr/>
          <p:nvPr/>
        </p:nvSpPr>
        <p:spPr>
          <a:xfrm>
            <a:off x="2180324" y="5028417"/>
            <a:ext cx="1244160" cy="540000"/>
          </a:xfrm>
          <a:prstGeom prst="rect">
            <a:avLst/>
          </a:prstGeom>
          <a:solidFill>
            <a:srgbClr val="044A91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User Interface</a:t>
            </a:r>
          </a:p>
        </p:txBody>
      </p:sp>
      <p:sp>
        <p:nvSpPr>
          <p:cNvPr id="54" name="矩形 53"/>
          <p:cNvSpPr/>
          <p:nvPr/>
        </p:nvSpPr>
        <p:spPr>
          <a:xfrm>
            <a:off x="591417" y="5028417"/>
            <a:ext cx="673330" cy="540000"/>
          </a:xfrm>
          <a:prstGeom prst="rect">
            <a:avLst/>
          </a:prstGeom>
          <a:solidFill>
            <a:srgbClr val="044A9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M&amp;C</a:t>
            </a:r>
          </a:p>
        </p:txBody>
      </p:sp>
      <p:sp>
        <p:nvSpPr>
          <p:cNvPr id="62" name="矩形 61"/>
          <p:cNvSpPr/>
          <p:nvPr/>
        </p:nvSpPr>
        <p:spPr>
          <a:xfrm>
            <a:off x="1264747" y="5028417"/>
            <a:ext cx="673330" cy="540000"/>
          </a:xfrm>
          <a:prstGeom prst="rect">
            <a:avLst/>
          </a:prstGeom>
          <a:solidFill>
            <a:srgbClr val="044A9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WIFI</a:t>
            </a:r>
            <a:endParaRPr lang="zh-CN" altLang="en-US" dirty="0"/>
          </a:p>
        </p:txBody>
      </p:sp>
      <p:cxnSp>
        <p:nvCxnSpPr>
          <p:cNvPr id="65" name="直接箭头连接符 64"/>
          <p:cNvCxnSpPr/>
          <p:nvPr/>
        </p:nvCxnSpPr>
        <p:spPr>
          <a:xfrm flipH="1" flipV="1">
            <a:off x="2680852" y="3714766"/>
            <a:ext cx="1" cy="3325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箭头连接符 65"/>
          <p:cNvCxnSpPr/>
          <p:nvPr/>
        </p:nvCxnSpPr>
        <p:spPr>
          <a:xfrm flipH="1">
            <a:off x="1305921" y="2864954"/>
            <a:ext cx="3333" cy="30341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 flipH="1" flipV="1">
            <a:off x="2680852" y="2853911"/>
            <a:ext cx="1" cy="3325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箭头连接符 67"/>
          <p:cNvCxnSpPr/>
          <p:nvPr/>
        </p:nvCxnSpPr>
        <p:spPr>
          <a:xfrm flipH="1" flipV="1">
            <a:off x="2672542" y="1983724"/>
            <a:ext cx="1" cy="3325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箭头连接符 68"/>
          <p:cNvCxnSpPr/>
          <p:nvPr/>
        </p:nvCxnSpPr>
        <p:spPr>
          <a:xfrm flipH="1">
            <a:off x="1309254" y="1963091"/>
            <a:ext cx="1" cy="35314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箭头连接符 69"/>
          <p:cNvCxnSpPr/>
          <p:nvPr/>
        </p:nvCxnSpPr>
        <p:spPr>
          <a:xfrm flipH="1">
            <a:off x="2680852" y="4617185"/>
            <a:ext cx="3336" cy="36999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/>
          <p:cNvCxnSpPr>
            <a:stCxn id="48" idx="1"/>
          </p:cNvCxnSpPr>
          <p:nvPr/>
        </p:nvCxnSpPr>
        <p:spPr>
          <a:xfrm flipH="1">
            <a:off x="1809696" y="4335894"/>
            <a:ext cx="34099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圆角矩形 71"/>
          <p:cNvSpPr/>
          <p:nvPr/>
        </p:nvSpPr>
        <p:spPr>
          <a:xfrm rot="5400000">
            <a:off x="2571750" y="2472055"/>
            <a:ext cx="2647950" cy="539750"/>
          </a:xfrm>
          <a:prstGeom prst="roundRect">
            <a:avLst/>
          </a:prstGeom>
          <a:solidFill>
            <a:srgbClr val="044A91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Battery</a:t>
            </a:r>
          </a:p>
        </p:txBody>
      </p:sp>
      <p:cxnSp>
        <p:nvCxnSpPr>
          <p:cNvPr id="73" name="直接箭头连接符 72"/>
          <p:cNvCxnSpPr>
            <a:endCxn id="48" idx="3"/>
          </p:cNvCxnSpPr>
          <p:nvPr/>
        </p:nvCxnSpPr>
        <p:spPr>
          <a:xfrm flipH="1" flipV="1">
            <a:off x="3410415" y="4335894"/>
            <a:ext cx="478155" cy="12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箭头连接符 73"/>
          <p:cNvCxnSpPr/>
          <p:nvPr/>
        </p:nvCxnSpPr>
        <p:spPr>
          <a:xfrm flipH="1">
            <a:off x="896346" y="3743861"/>
            <a:ext cx="3333" cy="30341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箭头连接符 74"/>
          <p:cNvCxnSpPr/>
          <p:nvPr/>
        </p:nvCxnSpPr>
        <p:spPr>
          <a:xfrm flipH="1" flipV="1">
            <a:off x="1451853" y="3714766"/>
            <a:ext cx="1" cy="3325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/>
          <p:nvPr/>
        </p:nvCxnSpPr>
        <p:spPr>
          <a:xfrm flipH="1">
            <a:off x="896345" y="4646280"/>
            <a:ext cx="3333" cy="30341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箭头连接符 76"/>
          <p:cNvCxnSpPr/>
          <p:nvPr/>
        </p:nvCxnSpPr>
        <p:spPr>
          <a:xfrm flipH="1" flipV="1">
            <a:off x="1451543" y="4650860"/>
            <a:ext cx="1" cy="3325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箭头连接符 77"/>
          <p:cNvCxnSpPr/>
          <p:nvPr/>
        </p:nvCxnSpPr>
        <p:spPr>
          <a:xfrm flipH="1" flipV="1">
            <a:off x="2892509" y="4617185"/>
            <a:ext cx="1" cy="3325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015276" y="219439"/>
            <a:ext cx="8869806" cy="519064"/>
          </a:xfrm>
        </p:spPr>
        <p:txBody>
          <a:bodyPr/>
          <a:lstStyle/>
          <a:p>
            <a:pPr algn="ctr"/>
            <a:r>
              <a:rPr lang="en-US" altLang="zh-CN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Antenna Block Diagram and Layout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826" y="1092517"/>
            <a:ext cx="7476490" cy="4672965"/>
          </a:xfrm>
          <a:prstGeom prst="rect">
            <a:avLst/>
          </a:prstGeom>
        </p:spPr>
      </p:pic>
      <p:cxnSp>
        <p:nvCxnSpPr>
          <p:cNvPr id="18" name="直接连接符 17"/>
          <p:cNvCxnSpPr>
            <a:stCxn id="72" idx="3"/>
          </p:cNvCxnSpPr>
          <p:nvPr/>
        </p:nvCxnSpPr>
        <p:spPr>
          <a:xfrm>
            <a:off x="3895725" y="4065905"/>
            <a:ext cx="1905" cy="2921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A379836C-52B4-C5B1-0AF7-2C426D4B7E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5497" y="212005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918844" y="219710"/>
            <a:ext cx="8882567" cy="518795"/>
          </a:xfrm>
        </p:spPr>
        <p:txBody>
          <a:bodyPr/>
          <a:lstStyle/>
          <a:p>
            <a:pPr algn="ctr"/>
            <a:r>
              <a:rPr lang="en-US" altLang="zh-CN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Space Available for Built-in Modem Card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89330" y="1099820"/>
            <a:ext cx="9805670" cy="48088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BUC size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Available 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4W，8W，16W (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standard case) 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MAX 20-25W (larger cases)</a:t>
            </a:r>
          </a:p>
          <a:p>
            <a:pPr indent="0">
              <a:buFont typeface="Arial" panose="020B0604020202020204" pitchFamily="34" charset="0"/>
              <a:buNone/>
            </a:pPr>
            <a:endParaRPr lang="en-US" altLang="zh-CN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Current Integrated Modem Types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iDirect IQ200 modem card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；</a:t>
            </a:r>
          </a:p>
          <a:p>
            <a:pPr indent="457200">
              <a:buFont typeface="Arial" panose="020B0604020202020204" pitchFamily="34" charset="0"/>
              <a:buNone/>
            </a:pPr>
            <a:r>
              <a:rPr lang="en-US" altLang="zh-CN" sz="28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Gilat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modem card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；</a:t>
            </a:r>
          </a:p>
          <a:p>
            <a:pPr indent="457200"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satellite system modem cards can be integrated.</a:t>
            </a:r>
          </a:p>
          <a:p>
            <a:pPr indent="0">
              <a:buFont typeface="Arial" panose="020B0604020202020204" pitchFamily="34" charset="0"/>
              <a:buNone/>
            </a:pPr>
            <a:endParaRPr lang="en-US" altLang="zh-CN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spaces for other modem cards</a:t>
            </a:r>
            <a:endParaRPr lang="en-US" altLang="zh-CN" sz="3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0.35-mtr antenna 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146*165*20 mm 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W*L*H)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0.5 &amp; 0.6-mtr Antenna 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292*330*40 mm</a:t>
            </a:r>
            <a:endParaRPr lang="en-US" altLang="zh-CN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rgbClr val="044A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rgbClr val="044A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indent="0">
              <a:buFont typeface="Wingdings" panose="05000000000000000000" charset="0"/>
              <a:buNone/>
            </a:pPr>
            <a:endParaRPr lang="en-US" altLang="zh-CN" sz="2400" dirty="0">
              <a:solidFill>
                <a:srgbClr val="044A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rgbClr val="044A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400" dirty="0">
              <a:solidFill>
                <a:srgbClr val="044A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6185DD-4B87-28F8-3818-D51925983F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580" y="337820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1104900" y="219710"/>
            <a:ext cx="8662034" cy="518795"/>
          </a:xfrm>
        </p:spPr>
        <p:txBody>
          <a:bodyPr/>
          <a:lstStyle/>
          <a:p>
            <a:pPr algn="ctr"/>
            <a:r>
              <a:rPr lang="en-US" altLang="zh-CN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Packing Weights &amp; Dimensions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689412" y="921758"/>
            <a:ext cx="5803153" cy="52743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0.3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5m Antenna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：49X41X37CM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</a:p>
          <a:p>
            <a:pPr indent="0" algn="ctr">
              <a:buFont typeface="Arial" panose="020B0604020202020204" pitchFamily="34" charset="0"/>
              <a:buNone/>
            </a:pP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Manual Type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</a:p>
          <a:p>
            <a:pPr indent="457200" algn="ctr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Net weight ≤6Kg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；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Gross weight: 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10KG</a:t>
            </a: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  </a:t>
            </a:r>
          </a:p>
          <a:p>
            <a:pPr indent="0" algn="ctr">
              <a:buFont typeface="Arial" panose="020B0604020202020204" pitchFamily="34" charset="0"/>
              <a:buNone/>
            </a:pP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Auto Type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</a:p>
          <a:p>
            <a:pPr indent="457200" algn="ctr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Net weight ≤8Kg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；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Gross weight: 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ctr">
              <a:buFont typeface="Arial" panose="020B0604020202020204" pitchFamily="34" charset="0"/>
              <a:buNone/>
            </a:pP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Antenna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65X35X45CM</a:t>
            </a:r>
            <a:endParaRPr lang="en-US" altLang="zh-CN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 Type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endParaRPr lang="en-US" altLang="zh-CN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weight 8Kg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；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Gross weight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：1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2.5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lang="en-US" altLang="zh-CN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Auto Pointing Antenna</a:t>
            </a:r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               2 Boxes</a:t>
            </a:r>
          </a:p>
          <a:p>
            <a:pPr marL="457200" lvl="1" indent="457200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     Box1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：65X35X45CM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	         Box2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：53X25X20.5CM</a:t>
            </a:r>
          </a:p>
          <a:p>
            <a:pPr indent="457200" algn="ctr"/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Net weight 12Kg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；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Gross Weight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：1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7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KG</a:t>
            </a: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7200" algn="ctr"/>
            <a:endParaRPr lang="zh-CN" altLang="en-US" sz="2000" dirty="0">
              <a:solidFill>
                <a:srgbClr val="044A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zh-CN" altLang="en-US" sz="2000" dirty="0">
              <a:solidFill>
                <a:srgbClr val="044A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zh-CN" altLang="en-US" sz="2000" dirty="0">
              <a:solidFill>
                <a:srgbClr val="044A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2F5695-9276-5DD0-BAE1-90A60D40E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820" y="313509"/>
            <a:ext cx="1686560" cy="927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827316" y="219439"/>
            <a:ext cx="8758943" cy="519064"/>
          </a:xfrm>
        </p:spPr>
        <p:txBody>
          <a:bodyPr/>
          <a:lstStyle/>
          <a:p>
            <a:pPr algn="ctr"/>
            <a:r>
              <a:rPr lang="en-US" altLang="zh-CN" sz="3200" dirty="0">
                <a:solidFill>
                  <a:srgbClr val="00B050"/>
                </a:solidFill>
              </a:rPr>
              <a:t>Backpack Configurations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770" y="1066165"/>
            <a:ext cx="2312670" cy="375475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163210" y="4977765"/>
            <a:ext cx="20691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dirty="0"/>
          </a:p>
          <a:p>
            <a:pPr algn="ctr"/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</a:rPr>
              <a:t>PST 0.35-mtr  Backpack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053515" y="4853457"/>
            <a:ext cx="2936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  <a:p>
            <a:pPr algn="ctr"/>
            <a:r>
              <a:rPr lang="en-US" altLang="zh-CN" sz="2000" dirty="0">
                <a:solidFill>
                  <a:srgbClr val="044A91"/>
                </a:solidFill>
              </a:rPr>
              <a:t>  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</a:rPr>
              <a:t>PST 0.6-mtr </a:t>
            </a:r>
          </a:p>
          <a:p>
            <a:pPr algn="ctr"/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</a:rPr>
              <a:t>   Backpack</a:t>
            </a:r>
          </a:p>
          <a:p>
            <a:endParaRPr lang="en-US" altLang="zh-CN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640" y="904240"/>
            <a:ext cx="2936240" cy="39166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AB91DA5-98DC-B414-A458-3577B7F462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026" y="478971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827316" y="219439"/>
            <a:ext cx="8615508" cy="519064"/>
          </a:xfrm>
        </p:spPr>
        <p:txBody>
          <a:bodyPr/>
          <a:lstStyle/>
          <a:p>
            <a:pPr algn="ctr"/>
            <a:r>
              <a:rPr lang="en-US" altLang="zh-CN" sz="3200" dirty="0">
                <a:solidFill>
                  <a:srgbClr val="00B050"/>
                </a:solidFill>
              </a:rPr>
              <a:t>Factory Staff &amp; Production Capacity</a:t>
            </a:r>
          </a:p>
        </p:txBody>
      </p:sp>
      <p:pic>
        <p:nvPicPr>
          <p:cNvPr id="5" name="图片 4" descr="微信图片_2023022011232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" y="1002665"/>
            <a:ext cx="3623945" cy="48317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020" y="3429000"/>
            <a:ext cx="3112135" cy="233489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7146290" y="2026023"/>
            <a:ext cx="4937125" cy="373787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endParaRPr lang="zh-CN" sz="2000" b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indent="0" algn="ctr"/>
            <a:r>
              <a:rPr lang="en-US" altLang="zh-CN" sz="2400" b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Capacity production rate is, </a:t>
            </a:r>
            <a:r>
              <a:rPr lang="zh-CN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100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sets/month</a:t>
            </a:r>
            <a:endParaRPr lang="zh-CN" sz="2400" b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indent="0" algn="ctr">
              <a:buFont typeface="Arial" panose="020B0604020202020204" pitchFamily="34" charset="0"/>
              <a:buNone/>
            </a:pPr>
            <a:endParaRPr lang="zh-CN" sz="2400" b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AutoNum type="arabicPlain" startAt="100"/>
            </a:pPr>
            <a:r>
              <a:rPr lang="en-US" altLang="zh-CN" sz="2400" b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Highly trained Engineering and Technical staff </a:t>
            </a:r>
          </a:p>
          <a:p>
            <a:pPr algn="ctr"/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Two </a:t>
            </a:r>
            <a:r>
              <a:rPr lang="en-US" altLang="zh-CN" sz="2400" b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production lines. </a:t>
            </a:r>
          </a:p>
          <a:p>
            <a:pPr algn="ctr"/>
            <a:r>
              <a:rPr lang="en-US" altLang="zh-CN" sz="2400" b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300 sets of test equipment </a:t>
            </a:r>
            <a:endParaRPr lang="zh-CN" altLang="en-US" sz="2400" b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2" name="对象 1"/>
          <p:cNvGraphicFramePr/>
          <p:nvPr>
            <p:custDataLst>
              <p:tags r:id="rId1"/>
            </p:custDataLst>
          </p:nvPr>
        </p:nvGraphicFramePr>
        <p:xfrm>
          <a:off x="3966210" y="1002665"/>
          <a:ext cx="3119120" cy="2348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3116580" imgH="2346960" progId="Paint.Picture">
                  <p:embed/>
                </p:oleObj>
              </mc:Choice>
              <mc:Fallback>
                <p:oleObj r:id="rId5" imgW="3116580" imgH="2346960" progId="Paint.Picture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66210" y="1002665"/>
                        <a:ext cx="3119120" cy="23488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7F22B05-18CA-7AFE-4417-CEADF40E09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7802" y="219439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828800" y="219439"/>
            <a:ext cx="7781365" cy="519064"/>
          </a:xfrm>
        </p:spPr>
        <p:txBody>
          <a:bodyPr/>
          <a:lstStyle/>
          <a:p>
            <a:pPr algn="ctr"/>
            <a:r>
              <a:rPr lang="en-US" altLang="zh-CN" sz="3200" dirty="0">
                <a:solidFill>
                  <a:srgbClr val="00B050"/>
                </a:solidFill>
              </a:rPr>
              <a:t>Antenna Laboratory Test Equipment</a:t>
            </a:r>
          </a:p>
        </p:txBody>
      </p:sp>
      <p:pic>
        <p:nvPicPr>
          <p:cNvPr id="20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77695" y="3429000"/>
            <a:ext cx="3488690" cy="205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877695" y="1123950"/>
            <a:ext cx="3549650" cy="209423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对象 1"/>
          <p:cNvGraphicFramePr/>
          <p:nvPr>
            <p:custDataLst>
              <p:tags r:id="rId3"/>
            </p:custDataLst>
          </p:nvPr>
        </p:nvGraphicFramePr>
        <p:xfrm>
          <a:off x="6243320" y="1123950"/>
          <a:ext cx="3317240" cy="443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3314700" imgH="4434840" progId="Paint.Picture">
                  <p:embed/>
                </p:oleObj>
              </mc:Choice>
              <mc:Fallback>
                <p:oleObj r:id="rId7" imgW="3314700" imgH="4434840" progId="Paint.Picture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43320" y="1123950"/>
                        <a:ext cx="3317240" cy="443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667C3235-4DD5-133B-3DD7-FC45C66283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4305" y="357503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12648" y="365125"/>
            <a:ext cx="5559422" cy="1573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zh-CN" sz="4200" dirty="0">
                <a:solidFill>
                  <a:schemeClr val="tx1"/>
                </a:solidFill>
              </a:rPr>
              <a:t> </a:t>
            </a:r>
            <a:r>
              <a:rPr lang="en-US" altLang="zh-CN" sz="3200" dirty="0">
                <a:solidFill>
                  <a:schemeClr val="accent1">
                    <a:lumMod val="75000"/>
                  </a:schemeClr>
                </a:solidFill>
              </a:rPr>
              <a:t>PST 0.35 &amp; 0.6-mtr Ku-band Portable Satcom Terminals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文本框 1"/>
          <p:cNvSpPr txBox="1"/>
          <p:nvPr/>
        </p:nvSpPr>
        <p:spPr>
          <a:xfrm>
            <a:off x="670367" y="2773345"/>
            <a:ext cx="5295015" cy="32689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  <a:scene3d>
              <a:camera prst="orthographicFront"/>
              <a:lightRig rig="threePt" dir="t"/>
            </a:scene3d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The fully integrated, waveguide array antenna, is a compact design  with LNB , BUC, Control board, Satellite Modem, Wireless Access Point and Battery contained  in a single lightweight  package.</a:t>
            </a:r>
            <a:endParaRPr lang="en-US" altLang="zh-CN" sz="1500" dirty="0"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5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Ultra Light  and easily transportable, the Manual configuration weight is less than 8 kg, and the Auto-Pointing model is less than 12 kg.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After connecting with the antennas’ </a:t>
            </a:r>
            <a:r>
              <a:rPr lang="en-US" sz="15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WiFi</a:t>
            </a:r>
            <a:r>
              <a:rPr lang="en-US" sz="15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via a handheld device (IOS or Android) the GUI interface provides precise pointing to the satellite of interest.</a:t>
            </a:r>
            <a:endParaRPr lang="en-US" altLang="zh-CN" sz="1500" dirty="0"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Therefore the setup is a quick and easy operation, which is performed within 3 minutes by a single  person without any tools.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Transport packaging is provided with a high strength, light weight aluminum-magnesium alloy case.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180" y="362384"/>
            <a:ext cx="2596038" cy="2884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B8FF0C-E4D9-C2FE-F81A-F912BFCE26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24328" y="1162405"/>
            <a:ext cx="2603605" cy="1284445"/>
          </a:xfrm>
          <a:prstGeom prst="rect">
            <a:avLst/>
          </a:prstGeom>
          <a:noFill/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6397" y="4407824"/>
            <a:ext cx="5431536" cy="787572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317875" y="7282038"/>
            <a:ext cx="5080000" cy="51552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>
              <a:spcAft>
                <a:spcPts val="600"/>
              </a:spcAft>
            </a:pPr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>
              <a:spcAft>
                <a:spcPts val="600"/>
              </a:spcAft>
            </a:pPr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317875" y="7282038"/>
            <a:ext cx="5080000" cy="51552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>
              <a:spcAft>
                <a:spcPts val="600"/>
              </a:spcAft>
            </a:pPr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>
              <a:spcAft>
                <a:spcPts val="600"/>
              </a:spcAft>
            </a:pPr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</p:spTree>
  </p:cSld>
  <p:clrMapOvr>
    <a:masterClrMapping/>
  </p:clrMapOvr>
  <p:transition spd="med" advClick="0" advTm="600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1CCEFB-E446-7648-E62C-2CA1F614A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988" y="2597988"/>
            <a:ext cx="3368969" cy="1662024"/>
          </a:xfrm>
          <a:prstGeom prst="rect">
            <a:avLst/>
          </a:prstGeom>
          <a:noFill/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5400" kern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Product History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文本框 3"/>
          <p:cNvSpPr txBox="1"/>
          <p:nvPr/>
        </p:nvSpPr>
        <p:spPr>
          <a:xfrm>
            <a:off x="4937760" y="2798064"/>
            <a:ext cx="6902414" cy="341761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  <a:scene3d>
              <a:camera prst="orthographicFront"/>
              <a:lightRig rig="threePt" dir="t"/>
            </a:scene3d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2017,  Delivery of the first portable terminal, Ku-band Narrow band.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zh-CN" sz="14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2019,  Antenna Feeds were upgraded to operate at Wide Ku-band.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zh-CN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2021,  Automatic pointing capability was added.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zh-CN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Audio  pointing function for the manual system was added.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zh-CN" sz="14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date, more than 1000 Ku-band  units have been delivered to emergency, public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zh-CN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security,  fire protection, power grid, forest fire protection, and other critical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zh-CN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national and  industrial organizations.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altLang="zh-CN" sz="14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Currently manufacturing  100 sets of 0.5-mtr  Ka-band system for a National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zh-CN" sz="1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Satellite Operator.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5" name="Rectangle 194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6389" y="365125"/>
            <a:ext cx="5637929" cy="113187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zh-CN" sz="3200" dirty="0">
                <a:solidFill>
                  <a:schemeClr val="accent1">
                    <a:lumMod val="75000"/>
                  </a:schemeClr>
                </a:solidFill>
              </a:rPr>
              <a:t>PST .035 &amp; 0.6-mtr Ku-band   Portable Satcom Terminals</a:t>
            </a:r>
          </a:p>
        </p:txBody>
      </p:sp>
      <p:sp>
        <p:nvSpPr>
          <p:cNvPr id="197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文本框 1"/>
          <p:cNvSpPr txBox="1"/>
          <p:nvPr/>
        </p:nvSpPr>
        <p:spPr>
          <a:xfrm>
            <a:off x="612648" y="2745813"/>
            <a:ext cx="5295015" cy="3431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threePt" dir="t"/>
            </a:scene3d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The ultra-light terminals are  all-inclusive  with built-in wireless design integrated with a satellite modem,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WiFi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Access Point, LNB/BUC, control logic board and battery.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The modem agnostic units currently have integrated devices such as iDirect and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Gilat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DVB/RCS modems. 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The units  are presently being used  in emergency, public security, fire protection, meteorology, civil air defense, aerospace and military. industries. </a:t>
            </a:r>
          </a:p>
        </p:txBody>
      </p:sp>
      <p:pic>
        <p:nvPicPr>
          <p:cNvPr id="190" name="图片 190" descr="高通量B外观-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396397" y="390468"/>
            <a:ext cx="2603605" cy="2828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1C9027-4301-864F-B15E-03099BCA1C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24328" y="1162405"/>
            <a:ext cx="2603605" cy="1284445"/>
          </a:xfrm>
          <a:prstGeom prst="rect">
            <a:avLst/>
          </a:prstGeom>
          <a:noFill/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6397" y="4407824"/>
            <a:ext cx="5431536" cy="787572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317875" y="7282038"/>
            <a:ext cx="5080000" cy="51552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>
              <a:spcAft>
                <a:spcPts val="600"/>
              </a:spcAft>
            </a:pPr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>
              <a:spcAft>
                <a:spcPts val="600"/>
              </a:spcAft>
            </a:pPr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317875" y="7282038"/>
            <a:ext cx="5080000" cy="51552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>
              <a:spcAft>
                <a:spcPts val="600"/>
              </a:spcAft>
            </a:pPr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>
              <a:spcAft>
                <a:spcPts val="600"/>
              </a:spcAft>
            </a:pPr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</p:spTree>
  </p:cSld>
  <p:clrMapOvr>
    <a:masterClrMapping/>
  </p:clrMapOvr>
  <p:transition spd="med" advClick="0" advTm="6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1177364" y="219439"/>
            <a:ext cx="10129845" cy="519064"/>
          </a:xfrm>
        </p:spPr>
        <p:txBody>
          <a:bodyPr/>
          <a:lstStyle/>
          <a:p>
            <a:pPr algn="ctr"/>
            <a:r>
              <a:rPr lang="en-US" altLang="zh-CN" dirty="0">
                <a:solidFill>
                  <a:srgbClr val="00B050"/>
                </a:solidFill>
              </a:rPr>
              <a:t>End-To-End Operational and Connectivity Overview</a:t>
            </a:r>
            <a:endParaRPr lang="zh-CN" altLang="en-US" dirty="0">
              <a:solidFill>
                <a:srgbClr val="00B050"/>
              </a:solidFill>
            </a:endParaRPr>
          </a:p>
        </p:txBody>
      </p:sp>
      <p:sp>
        <p:nvSpPr>
          <p:cNvPr id="130" name="文本框 129"/>
          <p:cNvSpPr txBox="1"/>
          <p:nvPr/>
        </p:nvSpPr>
        <p:spPr>
          <a:xfrm flipH="1">
            <a:off x="8565290" y="2859063"/>
            <a:ext cx="585492" cy="25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8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基站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4499">
            <a:off x="2578339" y="1339928"/>
            <a:ext cx="2550483" cy="2419121"/>
          </a:xfrm>
          <a:prstGeom prst="rect">
            <a:avLst/>
          </a:prstGeom>
        </p:spPr>
      </p:pic>
      <p:sp>
        <p:nvSpPr>
          <p:cNvPr id="99" name="文本框 98"/>
          <p:cNvSpPr txBox="1"/>
          <p:nvPr/>
        </p:nvSpPr>
        <p:spPr>
          <a:xfrm>
            <a:off x="3587297" y="3250292"/>
            <a:ext cx="1327085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b="1" dirty="0">
                <a:solidFill>
                  <a:srgbClr val="044A9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HTS</a:t>
            </a:r>
          </a:p>
        </p:txBody>
      </p:sp>
      <p:sp>
        <p:nvSpPr>
          <p:cNvPr id="20" name="圆角矩形 19"/>
          <p:cNvSpPr/>
          <p:nvPr/>
        </p:nvSpPr>
        <p:spPr>
          <a:xfrm flipH="1">
            <a:off x="6338259" y="3067173"/>
            <a:ext cx="2597459" cy="27315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</a:rPr>
              <a:t>0.35</a:t>
            </a:r>
            <a:r>
              <a:rPr lang="en-US" sz="1200" b="1" dirty="0">
                <a:solidFill>
                  <a:schemeClr val="bg1"/>
                </a:solidFill>
              </a:rPr>
              <a:t>m Ku-band Terminal </a:t>
            </a:r>
          </a:p>
        </p:txBody>
      </p:sp>
      <p:cxnSp>
        <p:nvCxnSpPr>
          <p:cNvPr id="21" name="直接连接符 20"/>
          <p:cNvCxnSpPr/>
          <p:nvPr/>
        </p:nvCxnSpPr>
        <p:spPr>
          <a:xfrm>
            <a:off x="7410572" y="3331453"/>
            <a:ext cx="0" cy="3447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6963992" y="3340317"/>
            <a:ext cx="0" cy="3447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7797701" y="3348696"/>
            <a:ext cx="0" cy="3447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8798287" y="3340317"/>
            <a:ext cx="0" cy="3447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文本框 107"/>
          <p:cNvSpPr txBox="1"/>
          <p:nvPr/>
        </p:nvSpPr>
        <p:spPr>
          <a:xfrm rot="5400000" flipH="1">
            <a:off x="7230110" y="4589780"/>
            <a:ext cx="1186815" cy="250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rgbClr val="044A9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Video conference</a:t>
            </a: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733" y="3732491"/>
            <a:ext cx="505683" cy="305671"/>
          </a:xfrm>
          <a:prstGeom prst="rect">
            <a:avLst/>
          </a:prstGeom>
        </p:spPr>
      </p:pic>
      <p:sp>
        <p:nvSpPr>
          <p:cNvPr id="110" name="文本框 109"/>
          <p:cNvSpPr txBox="1"/>
          <p:nvPr/>
        </p:nvSpPr>
        <p:spPr>
          <a:xfrm rot="5400000" flipH="1">
            <a:off x="6852285" y="4566920"/>
            <a:ext cx="1115060" cy="3060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rgbClr val="044A9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Video surveilance</a:t>
            </a:r>
          </a:p>
        </p:txBody>
      </p:sp>
      <p:pic>
        <p:nvPicPr>
          <p:cNvPr id="111" name="图片 1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57942" y="3757860"/>
            <a:ext cx="410076" cy="198521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98487" y="3711823"/>
            <a:ext cx="438635" cy="176584"/>
          </a:xfrm>
          <a:prstGeom prst="rect">
            <a:avLst/>
          </a:prstGeom>
        </p:spPr>
      </p:pic>
      <p:sp>
        <p:nvSpPr>
          <p:cNvPr id="114" name="文本框 113"/>
          <p:cNvSpPr txBox="1"/>
          <p:nvPr/>
        </p:nvSpPr>
        <p:spPr>
          <a:xfrm flipH="1">
            <a:off x="8957208" y="3680718"/>
            <a:ext cx="807904" cy="250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rgbClr val="044A9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VoIP Gateway</a:t>
            </a:r>
          </a:p>
        </p:txBody>
      </p:sp>
      <p:cxnSp>
        <p:nvCxnSpPr>
          <p:cNvPr id="30" name="直接连接符 29"/>
          <p:cNvCxnSpPr/>
          <p:nvPr/>
        </p:nvCxnSpPr>
        <p:spPr>
          <a:xfrm>
            <a:off x="8284927" y="3367092"/>
            <a:ext cx="0" cy="3447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>
            <a:stCxn id="29" idx="2"/>
          </p:cNvCxnSpPr>
          <p:nvPr/>
        </p:nvCxnSpPr>
        <p:spPr>
          <a:xfrm>
            <a:off x="8817799" y="3888414"/>
            <a:ext cx="0" cy="80800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/>
        </p:nvCxnSpPr>
        <p:spPr>
          <a:xfrm flipH="1">
            <a:off x="8643853" y="4710560"/>
            <a:ext cx="347892" cy="48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图片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84927" y="4609056"/>
            <a:ext cx="398616" cy="257091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2261" y="4512769"/>
            <a:ext cx="306735" cy="301783"/>
          </a:xfrm>
          <a:prstGeom prst="rect">
            <a:avLst/>
          </a:prstGeom>
          <a:ln>
            <a:noFill/>
          </a:ln>
        </p:spPr>
      </p:pic>
      <p:sp>
        <p:nvSpPr>
          <p:cNvPr id="121" name="文本框 120"/>
          <p:cNvSpPr txBox="1"/>
          <p:nvPr/>
        </p:nvSpPr>
        <p:spPr>
          <a:xfrm flipH="1">
            <a:off x="8285480" y="4745355"/>
            <a:ext cx="1330960" cy="250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rgbClr val="044A9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phone        Fax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68473" y="3564174"/>
            <a:ext cx="1141899" cy="585529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011" y="4055585"/>
            <a:ext cx="743873" cy="431897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84322" y="4538181"/>
            <a:ext cx="662933" cy="372899"/>
          </a:xfrm>
          <a:prstGeom prst="rect">
            <a:avLst/>
          </a:prstGeom>
        </p:spPr>
      </p:pic>
      <p:pic>
        <p:nvPicPr>
          <p:cNvPr id="125" name="图片 12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16603" y="4663665"/>
            <a:ext cx="352459" cy="316919"/>
          </a:xfrm>
          <a:prstGeom prst="rect">
            <a:avLst/>
          </a:prstGeom>
        </p:spPr>
      </p:pic>
      <p:sp>
        <p:nvSpPr>
          <p:cNvPr id="37" name="文本框 36"/>
          <p:cNvSpPr txBox="1"/>
          <p:nvPr/>
        </p:nvSpPr>
        <p:spPr>
          <a:xfrm rot="5400000" flipH="1">
            <a:off x="6286500" y="5278120"/>
            <a:ext cx="812165" cy="250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rgbClr val="044A9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Stream Media</a:t>
            </a:r>
          </a:p>
        </p:txBody>
      </p:sp>
      <p:sp>
        <p:nvSpPr>
          <p:cNvPr id="127" name="文本框 126"/>
          <p:cNvSpPr txBox="1"/>
          <p:nvPr/>
        </p:nvSpPr>
        <p:spPr>
          <a:xfrm rot="5400000" flipH="1">
            <a:off x="5908040" y="5099050"/>
            <a:ext cx="668020" cy="250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rgbClr val="044A9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Internet</a:t>
            </a:r>
          </a:p>
        </p:txBody>
      </p:sp>
      <p:sp>
        <p:nvSpPr>
          <p:cNvPr id="38" name="文本框 37"/>
          <p:cNvSpPr txBox="1"/>
          <p:nvPr/>
        </p:nvSpPr>
        <p:spPr>
          <a:xfrm rot="5400000" flipH="1">
            <a:off x="5425440" y="4575810"/>
            <a:ext cx="592455" cy="250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rgbClr val="044A9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Mobile</a:t>
            </a: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34142" y="2725349"/>
            <a:ext cx="329699" cy="711257"/>
          </a:xfrm>
          <a:prstGeom prst="rect">
            <a:avLst/>
          </a:prstGeom>
        </p:spPr>
      </p:pic>
      <p:sp>
        <p:nvSpPr>
          <p:cNvPr id="40" name="文本框 39"/>
          <p:cNvSpPr txBox="1"/>
          <p:nvPr/>
        </p:nvSpPr>
        <p:spPr>
          <a:xfrm flipH="1">
            <a:off x="9325385" y="2940978"/>
            <a:ext cx="585492" cy="250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rgbClr val="044A9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BTS</a:t>
            </a:r>
          </a:p>
        </p:txBody>
      </p:sp>
      <p:cxnSp>
        <p:nvCxnSpPr>
          <p:cNvPr id="41" name="直接连接符 40"/>
          <p:cNvCxnSpPr/>
          <p:nvPr/>
        </p:nvCxnSpPr>
        <p:spPr>
          <a:xfrm flipH="1">
            <a:off x="8940092" y="3135483"/>
            <a:ext cx="19404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接连接符 131"/>
          <p:cNvCxnSpPr/>
          <p:nvPr/>
        </p:nvCxnSpPr>
        <p:spPr>
          <a:xfrm flipH="1">
            <a:off x="5912515" y="3885325"/>
            <a:ext cx="488212" cy="2645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6553321" y="4121213"/>
            <a:ext cx="107536" cy="6239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 flipH="1">
            <a:off x="6304832" y="4137821"/>
            <a:ext cx="62759" cy="4118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5" name="图片 13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671" y="3676187"/>
            <a:ext cx="749515" cy="421603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248" y="3622702"/>
            <a:ext cx="506471" cy="506471"/>
          </a:xfrm>
          <a:prstGeom prst="rect">
            <a:avLst/>
          </a:prstGeom>
        </p:spPr>
      </p:pic>
      <p:sp>
        <p:nvSpPr>
          <p:cNvPr id="137" name="文本框 136"/>
          <p:cNvSpPr txBox="1"/>
          <p:nvPr/>
        </p:nvSpPr>
        <p:spPr>
          <a:xfrm rot="5400000" flipH="1">
            <a:off x="6684857" y="4180220"/>
            <a:ext cx="499559" cy="250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rgbClr val="044A9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Drone</a:t>
            </a:r>
          </a:p>
        </p:txBody>
      </p:sp>
      <p:cxnSp>
        <p:nvCxnSpPr>
          <p:cNvPr id="45" name="直接连接符 44"/>
          <p:cNvCxnSpPr/>
          <p:nvPr/>
        </p:nvCxnSpPr>
        <p:spPr>
          <a:xfrm>
            <a:off x="6433052" y="3431674"/>
            <a:ext cx="0" cy="3447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5340725" y="2725349"/>
            <a:ext cx="5029200" cy="273791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rgbClr val="044A9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47" name="直接箭头连接符 46"/>
          <p:cNvCxnSpPr/>
          <p:nvPr/>
        </p:nvCxnSpPr>
        <p:spPr>
          <a:xfrm>
            <a:off x="3424013" y="3203748"/>
            <a:ext cx="163284" cy="1405308"/>
          </a:xfrm>
          <a:prstGeom prst="straightConnector1">
            <a:avLst/>
          </a:prstGeom>
          <a:ln w="3810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>
            <a:endCxn id="46" idx="1"/>
          </p:cNvCxnSpPr>
          <p:nvPr/>
        </p:nvCxnSpPr>
        <p:spPr>
          <a:xfrm>
            <a:off x="4493783" y="2725349"/>
            <a:ext cx="846942" cy="1368958"/>
          </a:xfrm>
          <a:prstGeom prst="straightConnector1">
            <a:avLst/>
          </a:prstGeom>
          <a:ln w="3810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 rot="5400000">
            <a:off x="7091045" y="4935855"/>
            <a:ext cx="2091690" cy="2952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altLang="zh-CN" sz="800" dirty="0">
                <a:solidFill>
                  <a:srgbClr val="044A9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Streaming media distribution terminal </a:t>
            </a:r>
          </a:p>
        </p:txBody>
      </p:sp>
      <p:graphicFrame>
        <p:nvGraphicFramePr>
          <p:cNvPr id="3" name="对象 2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63261455"/>
              </p:ext>
            </p:extLst>
          </p:nvPr>
        </p:nvGraphicFramePr>
        <p:xfrm>
          <a:off x="6177607" y="1045142"/>
          <a:ext cx="3144665" cy="19967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8" imgW="3116580" imgH="2346960" progId="Paint.Picture">
                  <p:embed/>
                </p:oleObj>
              </mc:Choice>
              <mc:Fallback>
                <p:oleObj r:id="rId18" imgW="3116580" imgH="2346960" progId="Paint.Picture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6177607" y="1045142"/>
                        <a:ext cx="3144665" cy="19967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34222785"/>
              </p:ext>
            </p:extLst>
          </p:nvPr>
        </p:nvGraphicFramePr>
        <p:xfrm>
          <a:off x="1105648" y="4435094"/>
          <a:ext cx="2481468" cy="1845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0" imgW="2095500" imgH="1615440" progId="Paint.Picture">
                  <p:embed/>
                </p:oleObj>
              </mc:Choice>
              <mc:Fallback>
                <p:oleObj r:id="rId20" imgW="2095500" imgH="1615440" progId="Paint.Picture">
                  <p:embed/>
                  <p:pic>
                    <p:nvPicPr>
                      <p:cNvPr id="0" name="图片 8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105648" y="4435094"/>
                        <a:ext cx="2481468" cy="1845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3025775" y="5726430"/>
            <a:ext cx="560705" cy="2508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800" dirty="0">
                <a:solidFill>
                  <a:srgbClr val="044A9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Gateway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5F82A0-D07D-F229-A5A4-1CBE8392380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672" y="5115415"/>
            <a:ext cx="1902589" cy="992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827316" y="219439"/>
            <a:ext cx="9165343" cy="519064"/>
          </a:xfrm>
        </p:spPr>
        <p:txBody>
          <a:bodyPr/>
          <a:lstStyle/>
          <a:p>
            <a:pPr algn="ctr"/>
            <a:r>
              <a:rPr lang="en-US" altLang="zh-CN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0.35-mtr Manual Ku-band terminal</a:t>
            </a:r>
            <a:endParaRPr lang="zh-CN" altLang="en-US" dirty="0">
              <a:solidFill>
                <a:srgbClr val="00B05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80" y="847090"/>
            <a:ext cx="4159250" cy="312102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2680" y="1149350"/>
            <a:ext cx="2711450" cy="3614420"/>
          </a:xfrm>
          <a:prstGeom prst="rect">
            <a:avLst/>
          </a:prstGeom>
        </p:spPr>
      </p:pic>
      <p:pic>
        <p:nvPicPr>
          <p:cNvPr id="14" name="图片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0800000">
            <a:off x="5711825" y="1449705"/>
            <a:ext cx="2454910" cy="3314065"/>
          </a:xfrm>
          <a:prstGeom prst="rect">
            <a:avLst/>
          </a:prstGeom>
          <a:noFill/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090" y="3157220"/>
            <a:ext cx="4187825" cy="31419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368D97-905A-1B26-E8C4-86D09B2A85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350" y="5223935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>
            <p:custDataLst>
              <p:tags r:id="rId1"/>
            </p:custDataLst>
          </p:nvPr>
        </p:nvSpPr>
        <p:spPr>
          <a:xfrm>
            <a:off x="6005830" y="1106170"/>
            <a:ext cx="5559425" cy="456057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25400" dist="12700" dir="5400000" algn="t" rotWithShape="0">
              <a:prstClr val="black">
                <a:alpha val="48000"/>
              </a:prstClr>
            </a:outerShdw>
          </a:effectLst>
        </p:spPr>
        <p:txBody>
          <a:bodyPr tIns="0" rIns="252000" bIns="0" anchor="ctr"/>
          <a:lstStyle/>
          <a:p>
            <a:pPr algn="ctr">
              <a:lnSpc>
                <a:spcPct val="130000"/>
              </a:lnSpc>
            </a:pPr>
            <a:endParaRPr lang="zh-CN" altLang="en-US" sz="2400" kern="0" dirty="0">
              <a:solidFill>
                <a:prstClr val="white"/>
              </a:solidFill>
              <a:ea typeface="微软雅黑" panose="020B0503020204020204" pitchFamily="34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94945" y="1106170"/>
            <a:ext cx="5559425" cy="456057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25400" dist="12700" dir="5400000" algn="t" rotWithShape="0">
              <a:prstClr val="black">
                <a:alpha val="48000"/>
              </a:prstClr>
            </a:outerShdw>
          </a:effectLst>
        </p:spPr>
        <p:txBody>
          <a:bodyPr tIns="0" rIns="252000" bIns="0" anchor="ctr"/>
          <a:lstStyle/>
          <a:p>
            <a:pPr algn="ctr">
              <a:lnSpc>
                <a:spcPct val="130000"/>
              </a:lnSpc>
            </a:pPr>
            <a:endParaRPr lang="zh-CN" altLang="en-US" sz="2400" kern="0" dirty="0">
              <a:solidFill>
                <a:srgbClr val="00B050"/>
              </a:solidFill>
              <a:highlight>
                <a:srgbClr val="00FF00"/>
              </a:highlight>
              <a:ea typeface="微软雅黑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79257" y="227106"/>
            <a:ext cx="9189496" cy="518795"/>
          </a:xfrm>
        </p:spPr>
        <p:txBody>
          <a:bodyPr/>
          <a:lstStyle/>
          <a:p>
            <a:pPr algn="ctr"/>
            <a:r>
              <a:rPr lang="en-US" altLang="zh-C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PST  0.35 &amp; 0.6-mtr Ku-band </a:t>
            </a:r>
            <a:br>
              <a:rPr lang="en-US" altLang="zh-C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Portable Satcom Terminals</a:t>
            </a:r>
          </a:p>
        </p:txBody>
      </p:sp>
      <p:pic>
        <p:nvPicPr>
          <p:cNvPr id="190" name="图片 190" descr="高通量B外观-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81990" y="2423160"/>
            <a:ext cx="1659890" cy="18046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169285" y="2033905"/>
            <a:ext cx="2327275" cy="2583180"/>
          </a:xfrm>
          <a:prstGeom prst="rect">
            <a:avLst/>
          </a:prstGeom>
        </p:spPr>
      </p:pic>
      <p:pic>
        <p:nvPicPr>
          <p:cNvPr id="3" name="图片 7" descr="03X2-2 - 副本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rcRect r="2666" b="3552"/>
          <a:stretch>
            <a:fillRect/>
          </a:stretch>
        </p:blipFill>
        <p:spPr>
          <a:xfrm>
            <a:off x="6005830" y="2183130"/>
            <a:ext cx="2590165" cy="2044700"/>
          </a:xfrm>
          <a:prstGeom prst="rect">
            <a:avLst/>
          </a:prstGeom>
          <a:ln>
            <a:noFill/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078595" y="1565275"/>
            <a:ext cx="2898140" cy="37268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37285" y="5002679"/>
            <a:ext cx="406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                    Auto  Pointing 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689099" y="1397000"/>
            <a:ext cx="3020359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0.35m Satcom Terminal 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7080250" y="1465580"/>
            <a:ext cx="3440430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0.6m Satcom Terminal 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635749" y="5085080"/>
            <a:ext cx="5180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</a:rPr>
              <a:t>Manual                              Auto Pointing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BDAD98-D235-06FA-BA35-5D1BE94A109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310" y="182880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14"/>
    </mc:Choice>
    <mc:Fallback xmlns="">
      <p:transition advTm="271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827404" y="219710"/>
            <a:ext cx="9153301" cy="518795"/>
          </a:xfrm>
        </p:spPr>
        <p:txBody>
          <a:bodyPr/>
          <a:lstStyle/>
          <a:p>
            <a:pPr algn="ctr"/>
            <a:r>
              <a:rPr lang="en-US" altLang="zh-CN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PST </a:t>
            </a:r>
            <a:r>
              <a:rPr lang="en-US" altLang="zh-CN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0.35-mtr Ku-band </a:t>
            </a:r>
            <a:r>
              <a:rPr lang="en-US" altLang="zh-CN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Models</a:t>
            </a:r>
            <a:endParaRPr lang="zh-CN" altLang="en-US" sz="3200" dirty="0">
              <a:solidFill>
                <a:srgbClr val="00B050"/>
              </a:solidFill>
            </a:endParaRPr>
          </a:p>
        </p:txBody>
      </p:sp>
      <p:pic>
        <p:nvPicPr>
          <p:cNvPr id="2497" name="图片 2497" descr="B-0.3-空白 - 副本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43685" y="1264285"/>
            <a:ext cx="3134360" cy="29159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080069" y="4596765"/>
            <a:ext cx="3039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Auto Pointing  Type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521959" y="4596765"/>
            <a:ext cx="24085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Manual Type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0225" y="1264285"/>
            <a:ext cx="2811780" cy="31210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93DB07-7290-D020-96B9-00D20DFC60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360" y="479107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827405" y="219710"/>
            <a:ext cx="9662160" cy="51879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 Configuration with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Pointing Application</a:t>
            </a:r>
            <a:endParaRPr lang="en-US" altLang="zh-CN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图片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2790" y="812800"/>
            <a:ext cx="1766570" cy="2385695"/>
          </a:xfrm>
          <a:prstGeom prst="rect">
            <a:avLst/>
          </a:prstGeom>
          <a:noFill/>
        </p:spPr>
      </p:pic>
      <p:pic>
        <p:nvPicPr>
          <p:cNvPr id="2511" name="图片 6" descr="卡通人物&#10;&#10;低可信度描述已自动生成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325" y="3629660"/>
            <a:ext cx="291084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2" name="图片 7" descr="电脑游戏的截图&#10;&#10;中度可信度描述已自动生成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7195" y="3557270"/>
            <a:ext cx="2788920" cy="28117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对象 1"/>
          <p:cNvGraphicFramePr/>
          <p:nvPr>
            <p:custDataLst>
              <p:tags r:id="rId1"/>
            </p:custDataLst>
          </p:nvPr>
        </p:nvGraphicFramePr>
        <p:xfrm>
          <a:off x="7016433" y="426085"/>
          <a:ext cx="4279900" cy="289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9" imgW="6360795" imgH="4525010" progId="Visio.Drawing.15">
                  <p:embed/>
                </p:oleObj>
              </mc:Choice>
              <mc:Fallback>
                <p:oleObj r:id="rId9" imgW="6360795" imgH="4525010" progId="Visio.Drawing.15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016433" y="426085"/>
                        <a:ext cx="4279900" cy="2890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/>
          <p:nvPr>
            <p:custDataLst>
              <p:tags r:id="rId2"/>
            </p:custDataLst>
          </p:nvPr>
        </p:nvGraphicFramePr>
        <p:xfrm>
          <a:off x="7494905" y="3429000"/>
          <a:ext cx="4275455" cy="2811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1" imgW="5419725" imgH="3650615" progId="Visio.Drawing.15">
                  <p:embed/>
                </p:oleObj>
              </mc:Choice>
              <mc:Fallback>
                <p:oleObj r:id="rId11" imgW="5419725" imgH="3650615" progId="Visio.Drawing.15">
                  <p:embed/>
                  <p:pic>
                    <p:nvPicPr>
                      <p:cNvPr id="0" name="图片 7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494905" y="3429000"/>
                        <a:ext cx="4275455" cy="28111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/>
          <p:nvPr>
            <p:custDataLst>
              <p:tags r:id="rId3"/>
            </p:custDataLst>
          </p:nvPr>
        </p:nvGraphicFramePr>
        <p:xfrm>
          <a:off x="450215" y="927100"/>
          <a:ext cx="3573145" cy="2504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3" imgW="5593080" imgH="3564255" progId="Visio.Drawing.15">
                  <p:embed/>
                </p:oleObj>
              </mc:Choice>
              <mc:Fallback>
                <p:oleObj r:id="rId13" imgW="5593080" imgH="3564255" progId="Visio.Drawing.15">
                  <p:embed/>
                  <p:pic>
                    <p:nvPicPr>
                      <p:cNvPr id="0" name="图片 10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50215" y="927100"/>
                        <a:ext cx="3573145" cy="2504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A51D5EF6-2FA2-8819-C58D-BDAFC6CED22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3053" y="236855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317875" y="7282038"/>
            <a:ext cx="5080000" cy="4375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120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en-US" sz="1050" b="0">
              <a:latin typeface="等线" panose="02010600030101010101" pitchFamily="2" charset="-122"/>
              <a:cs typeface="Times New Roman" panose="02020603050405020304" charset="0"/>
            </a:endParaRPr>
          </a:p>
          <a:p>
            <a:pPr indent="304800"/>
            <a:r>
              <a:rPr lang="en-US" sz="1050" b="0">
                <a:latin typeface="等线" panose="02010600030101010101" pitchFamily="2" charset="-122"/>
                <a:cs typeface="Times New Roman" panose="02020603050405020304" charset="0"/>
              </a:rPr>
              <a:t> </a:t>
            </a:r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2951368" y="219439"/>
            <a:ext cx="7537450" cy="519064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Specifications of PST 0.</a:t>
            </a:r>
            <a:r>
              <a:rPr lang="en-US" altLang="zh-CN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35-mtr Antenna</a:t>
            </a:r>
          </a:p>
        </p:txBody>
      </p:sp>
      <p:pic>
        <p:nvPicPr>
          <p:cNvPr id="190" name="图片 190" descr="高通量B外观-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210" y="1671320"/>
            <a:ext cx="2522855" cy="2743200"/>
          </a:xfrm>
          <a:prstGeom prst="rect">
            <a:avLst/>
          </a:prstGeom>
        </p:spPr>
      </p:pic>
      <p:graphicFrame>
        <p:nvGraphicFramePr>
          <p:cNvPr id="12" name="表格 11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90586648"/>
              </p:ext>
            </p:extLst>
          </p:nvPr>
        </p:nvGraphicFramePr>
        <p:xfrm>
          <a:off x="2951368" y="1144681"/>
          <a:ext cx="7537450" cy="5085080"/>
        </p:xfrm>
        <a:graphic>
          <a:graphicData uri="http://schemas.openxmlformats.org/drawingml/2006/table">
            <a:tbl>
              <a:tblPr/>
              <a:tblGrid>
                <a:gridCol w="167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7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97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0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41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Size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≤</a:t>
                      </a:r>
                      <a:r>
                        <a:rPr lang="en-US" altLang="zh-CN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</a:t>
                      </a:r>
                      <a:r>
                        <a:rPr lang="zh-CN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385mm*</a:t>
                      </a:r>
                      <a:r>
                        <a:rPr lang="en-US" altLang="zh-CN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W</a:t>
                      </a:r>
                      <a:r>
                        <a:rPr lang="zh-CN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315mm*</a:t>
                      </a:r>
                      <a:r>
                        <a:rPr lang="en-US" altLang="zh-CN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H</a:t>
                      </a:r>
                      <a:r>
                        <a:rPr lang="zh-CN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60mm</a:t>
                      </a:r>
                      <a:endParaRPr lang="zh-CN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Weight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≤6Kg(Manual</a:t>
                      </a:r>
                      <a:r>
                        <a:rPr lang="zh-CN" alt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）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≤8kg(Auto</a:t>
                      </a:r>
                      <a:r>
                        <a:rPr lang="zh-CN" alt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）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Input Power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29.4V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Power Consumption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110W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TX Freq Range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14.0-14.5GHz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TX Gain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≥32.5dBi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sym typeface="+mn-ea"/>
                        </a:rPr>
                        <a:t>RX Freq Range</a:t>
                      </a:r>
                      <a:endParaRPr lang="zh-CN" altLang="en-US" sz="1600" b="1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10.7-12.75GHz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RX Gain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≥31.5dBi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Pol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Linear</a:t>
                      </a:r>
                      <a:endParaRPr lang="zh-CN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X-Pol Isolation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≥30dB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G</a:t>
                      </a: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.</a:t>
                      </a:r>
                      <a:r>
                        <a:rPr 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T</a:t>
                      </a:r>
                      <a:endParaRPr lang="zh-CN" altLang="en-U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≥11dB/K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Equivalent aperture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≥0.35m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Type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Waveguide Array Antenna </a:t>
                      </a:r>
                      <a:endParaRPr lang="zh-CN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Max Power/EIRP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16W/42dBm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Setup time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≤3min</a:t>
                      </a:r>
                      <a:endParaRPr lang="en-US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Satellite  Acquisition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Manual/Auto Pointing </a:t>
                      </a:r>
                      <a:endParaRPr lang="zh-CN" altLang="en-US" sz="1600" b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Battery Operation Time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≥1.5</a:t>
                      </a:r>
                      <a:r>
                        <a:rPr lang="en-US" alt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Hours</a:t>
                      </a:r>
                      <a:endParaRPr lang="zh-CN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Protection Level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</a:rPr>
                        <a:t>≥IP67</a:t>
                      </a:r>
                      <a:endParaRPr lang="en-US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243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Altitude</a:t>
                      </a: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6E6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≥7200</a:t>
                      </a:r>
                      <a:r>
                        <a:rPr lang="en-US" altLang="zh-CN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m</a:t>
                      </a:r>
                      <a:endParaRPr lang="zh-CN" altLang="en-US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C38CC094-30EB-356B-A9DD-FEBD19E30B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1790" y="167639"/>
            <a:ext cx="168656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3bcfdd3973fdb6383027bd47899834cde41cf"/>
  <p:tag name="ISPRING_RESOURCE_PATHS_HASH_PRESENTER" val="6d4e8b91591944506c265263cd19b7938d7f2f83"/>
  <p:tag name="KSO_WPP_MARK_KEY" val="a0e371f6-4067-486b-8d97-7bb8bad6ebf3"/>
  <p:tag name="COMMONDATA" val="eyJoZGlkIjoiMmQ4Mzk5NjY3NDZjNWExMWY5MjgxNTBhMTA4OTFmZDU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592,&quot;width&quot;:4936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6aa7d3a-d587-4eb2-bb0d-394d30a4c0b5}"/>
  <p:tag name="TABLE_ENDDRAG_ORIGIN_RECT" val="594*339"/>
  <p:tag name="TABLE_ENDDRAG_RECT" val="278*81*594*33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6aa7d3a-d587-4eb2-bb0d-394d30a4c0b5}"/>
  <p:tag name="TABLE_ENDDRAG_ORIGIN_RECT" val="631*400"/>
  <p:tag name="TABLE_ENDDRAG_RECT" val="241*81*631*4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593,&quot;width&quot;:5144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235,&quot;width&quot;:5494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298,&quot;width&quot;:5590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6990,&quot;width&quot;:5224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2595,&quot;width&quot;:2387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自定义 1">
      <a:dk1>
        <a:sysClr val="windowText" lastClr="000000"/>
      </a:dk1>
      <a:lt1>
        <a:sysClr val="window" lastClr="FFFFFF"/>
      </a:lt1>
      <a:dk2>
        <a:srgbClr val="0563C1"/>
      </a:dk2>
      <a:lt2>
        <a:srgbClr val="E7E6E6"/>
      </a:lt2>
      <a:accent1>
        <a:srgbClr val="8CC066"/>
      </a:accent1>
      <a:accent2>
        <a:srgbClr val="66BFBC"/>
      </a:accent2>
      <a:accent3>
        <a:srgbClr val="FC6E5B"/>
      </a:accent3>
      <a:accent4>
        <a:srgbClr val="FBC75D"/>
      </a:accent4>
      <a:accent5>
        <a:srgbClr val="6080A6"/>
      </a:accent5>
      <a:accent6>
        <a:srgbClr val="A5A5A5"/>
      </a:accent6>
      <a:hlink>
        <a:srgbClr val="0563C1"/>
      </a:hlink>
      <a:folHlink>
        <a:srgbClr val="954F72"/>
      </a:folHlink>
    </a:clrScheme>
    <a:fontScheme name="自定义 2">
      <a:majorFont>
        <a:latin typeface="Arial Unicode MS"/>
        <a:ea typeface="微软雅黑"/>
        <a:cs typeface=""/>
      </a:majorFont>
      <a:minorFont>
        <a:latin typeface="Arial Unicode MS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75000"/>
          </a:schemeClr>
        </a:solidFill>
        <a:ln w="12700" cap="flat" cmpd="sng" algn="ctr">
          <a:solidFill>
            <a:sysClr val="window" lastClr="FFFFFF"/>
          </a:solidFill>
          <a:prstDash val="solid"/>
          <a:miter lim="800000"/>
        </a:ln>
        <a:effectLst>
          <a:outerShdw blurRad="25400" dist="12700" dir="5400000" algn="t" rotWithShape="0">
            <a:prstClr val="black">
              <a:alpha val="48000"/>
            </a:prstClr>
          </a:outerShdw>
        </a:effectLst>
      </a:spPr>
      <a:bodyPr tIns="0" rIns="252000" bIns="0" anchor="ctr"/>
      <a:lstStyle>
        <a:defPPr algn="ctr">
          <a:lnSpc>
            <a:spcPct val="130000"/>
          </a:lnSpc>
          <a:defRPr sz="2400" kern="0" dirty="0">
            <a:solidFill>
              <a:prstClr val="white"/>
            </a:solidFill>
            <a:ea typeface="微软雅黑" panose="020B0503020204020204" pitchFamily="34" charset="-122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1002</Words>
  <Application>Microsoft Office PowerPoint</Application>
  <PresentationFormat>Widescreen</PresentationFormat>
  <Paragraphs>259</Paragraphs>
  <Slides>20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等线</vt:lpstr>
      <vt:lpstr>楷体</vt:lpstr>
      <vt:lpstr>宋体</vt:lpstr>
      <vt:lpstr>Arial</vt:lpstr>
      <vt:lpstr>Arial Unicode MS</vt:lpstr>
      <vt:lpstr>Calibri</vt:lpstr>
      <vt:lpstr>Wingdings</vt:lpstr>
      <vt:lpstr>第一PPT，www.1ppt.com</vt:lpstr>
      <vt:lpstr>Visio.Drawing.15</vt:lpstr>
      <vt:lpstr>Bitmap Image</vt:lpstr>
      <vt:lpstr>Alpha Satcom Waveguide Array Antennas  PST 0.35 &amp; 0.6-mtr Ku-band Portable Satcom Terminals</vt:lpstr>
      <vt:lpstr> PST 0.35 &amp; 0.6-mtr Ku-band Portable Satcom Terminals</vt:lpstr>
      <vt:lpstr>PST .035 &amp; 0.6-mtr Ku-band   Portable Satcom Terminals</vt:lpstr>
      <vt:lpstr>End-To-End Operational and Connectivity Overview</vt:lpstr>
      <vt:lpstr>0.35-mtr Manual Ku-band terminal</vt:lpstr>
      <vt:lpstr>PST  0.35 &amp; 0.6-mtr Ku-band   Portable Satcom Terminals</vt:lpstr>
      <vt:lpstr>PST 0.35-mtr Ku-band Models</vt:lpstr>
      <vt:lpstr> Manual Configuration with WiFi Pointing Application</vt:lpstr>
      <vt:lpstr>Specifications of PST 0.35-mtr Antenna</vt:lpstr>
      <vt:lpstr>PST 0.6-mtr Ku-band  Portable Satcom Terminal</vt:lpstr>
      <vt:lpstr>PST 0.6-mtr  Auto Pointing Ku-band terminal </vt:lpstr>
      <vt:lpstr>Specification of PST 0.6-mtr Antenna</vt:lpstr>
      <vt:lpstr>Auto-Pointing Pedestal </vt:lpstr>
      <vt:lpstr>Antenna Block Diagram and Layout</vt:lpstr>
      <vt:lpstr>Internal Space Available for Built-in Modem Card</vt:lpstr>
      <vt:lpstr>Packing Weights &amp; Dimensions</vt:lpstr>
      <vt:lpstr>Backpack Configurations</vt:lpstr>
      <vt:lpstr>Factory Staff &amp; Production Capacity</vt:lpstr>
      <vt:lpstr>Antenna Laboratory Test Equipment</vt:lpstr>
      <vt:lpstr>Product History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www.1ppt.com</dc:title>
  <dc:creator>www.1ppt.com</dc:creator>
  <cp:lastModifiedBy>bill.anton@alpha-satcom.com</cp:lastModifiedBy>
  <cp:revision>1065</cp:revision>
  <cp:lastPrinted>2023-02-27T20:27:30Z</cp:lastPrinted>
  <dcterms:created xsi:type="dcterms:W3CDTF">2015-08-05T05:45:00Z</dcterms:created>
  <dcterms:modified xsi:type="dcterms:W3CDTF">2023-03-01T16:58:43Z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EE512E0DDAAE44B08CCCC546B0AD6E01</vt:lpwstr>
  </property>
  <property fmtid="{D5CDD505-2E9C-101B-9397-08002B2CF9AE}" pid="3" name="KSOProductBuildVer">
    <vt:lpwstr>2052-11.1.0.13703</vt:lpwstr>
  </property>
</Properties>
</file>