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0B0C18-14F5-4E8D-81A5-0C960907A76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  <p14:sldId id="271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pha" initials="a" lastIdx="1" clrIdx="0">
    <p:extLst>
      <p:ext uri="{19B8F6BF-5375-455C-9EA6-DF929625EA0E}">
        <p15:presenceInfo xmlns:p15="http://schemas.microsoft.com/office/powerpoint/2012/main" userId="alp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F2A33-487A-4A12-9316-0DB581DD2F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7.3-Mtr Ka-band Turning                   Head antenna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E5457-599D-4F73-A345-D9EED8D92E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Ka-Band Gateway Option</a:t>
            </a:r>
          </a:p>
        </p:txBody>
      </p:sp>
    </p:spTree>
    <p:extLst>
      <p:ext uri="{BB962C8B-B14F-4D97-AF65-F5344CB8AC3E}">
        <p14:creationId xmlns:p14="http://schemas.microsoft.com/office/powerpoint/2010/main" val="203333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4FBD-A711-4365-807C-18DF4F30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en-US"/>
              <a:t>Benefits of a turning head antenna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AAA8A-AAB3-41D7-9D85-D8DA0D9D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1" y="2475145"/>
            <a:ext cx="3707652" cy="4775335"/>
          </a:xfrm>
        </p:spPr>
        <p:txBody>
          <a:bodyPr>
            <a:normAutofit/>
          </a:bodyPr>
          <a:lstStyle/>
          <a:p>
            <a:r>
              <a:rPr lang="en-US" sz="2000" dirty="0"/>
              <a:t>Cost effective AZ &amp; El drives, complete with fail-safe, self-locking, mechanical screws and anti-backlash adjustments.</a:t>
            </a:r>
          </a:p>
          <a:p>
            <a:r>
              <a:rPr lang="en-US" sz="2000" dirty="0"/>
              <a:t>Adjustable backlash capability within 0.1 – 0.2mm (0.008”), ensuring necessary tracking capability at Ka-Band.</a:t>
            </a:r>
          </a:p>
          <a:p>
            <a:r>
              <a:rPr lang="en-US" sz="2000" dirty="0"/>
              <a:t>EL Travel : 0 to 90°</a:t>
            </a:r>
          </a:p>
          <a:p>
            <a:r>
              <a:rPr lang="en-US" sz="2000" dirty="0"/>
              <a:t>AZ Travel : 0 +/- 180°</a:t>
            </a:r>
          </a:p>
          <a:p>
            <a:r>
              <a:rPr lang="en-US" sz="2000" dirty="0"/>
              <a:t>Three (3) 60° Segments</a:t>
            </a:r>
          </a:p>
        </p:txBody>
      </p:sp>
      <p:pic>
        <p:nvPicPr>
          <p:cNvPr id="4" name="图片 11" descr="222">
            <a:extLst>
              <a:ext uri="{FF2B5EF4-FFF2-40B4-BE49-F238E27FC236}">
                <a16:creationId xmlns:a16="http://schemas.microsoft.com/office/drawing/2014/main" id="{4B3C902B-2187-4849-8255-778F3B9C1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9" r="-2" b="-2"/>
          <a:stretch/>
        </p:blipFill>
        <p:spPr>
          <a:xfrm>
            <a:off x="4667773" y="2475145"/>
            <a:ext cx="3356763" cy="388501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7" name="图片 8" descr="111">
            <a:extLst>
              <a:ext uri="{FF2B5EF4-FFF2-40B4-BE49-F238E27FC236}">
                <a16:creationId xmlns:a16="http://schemas.microsoft.com/office/drawing/2014/main" id="{584642A0-9BCD-4035-8C86-CF3D96704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02" r="13855" b="-10"/>
          <a:stretch/>
        </p:blipFill>
        <p:spPr>
          <a:xfrm>
            <a:off x="8346269" y="2475145"/>
            <a:ext cx="3522331" cy="3985290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02619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8B73A-5F56-4B27-B0DA-BF37F92C2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847" y="3756017"/>
            <a:ext cx="6084603" cy="310198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2.0-Mtr x 1.4-Mtr diameter insulated Hub. </a:t>
            </a:r>
          </a:p>
          <a:p>
            <a:r>
              <a:rPr lang="en-US" dirty="0"/>
              <a:t>Generous volume available for installation of                    Ka-Band RF components.</a:t>
            </a:r>
          </a:p>
          <a:p>
            <a:r>
              <a:rPr lang="en-US" dirty="0"/>
              <a:t>Waveguide system/rack is integrated and designed in accordance with customer specified RF equipment.</a:t>
            </a:r>
          </a:p>
        </p:txBody>
      </p:sp>
      <p:pic>
        <p:nvPicPr>
          <p:cNvPr id="4" name="图片 14" descr="333">
            <a:extLst>
              <a:ext uri="{FF2B5EF4-FFF2-40B4-BE49-F238E27FC236}">
                <a16:creationId xmlns:a16="http://schemas.microsoft.com/office/drawing/2014/main" id="{49036D3A-7E15-4C8F-AC08-5E4FE498B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662" y="239077"/>
            <a:ext cx="6808470" cy="6379845"/>
          </a:xfrm>
          <a:prstGeom prst="rect">
            <a:avLst/>
          </a:prstGeom>
        </p:spPr>
      </p:pic>
      <p:pic>
        <p:nvPicPr>
          <p:cNvPr id="5" name="图片 15" descr="444">
            <a:extLst>
              <a:ext uri="{FF2B5EF4-FFF2-40B4-BE49-F238E27FC236}">
                <a16:creationId xmlns:a16="http://schemas.microsoft.com/office/drawing/2014/main" id="{554DDC20-4FAD-4A0D-9F54-85974499A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808" y="160973"/>
            <a:ext cx="44958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48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A186-4209-4F06-ADA9-C534827B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en-US" dirty="0"/>
              <a:t>Ladders &amp;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10CAF-7817-4609-9F6D-DB5C6EBDC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475145"/>
            <a:ext cx="3707652" cy="4775335"/>
          </a:xfrm>
        </p:spPr>
        <p:txBody>
          <a:bodyPr>
            <a:normAutofit/>
          </a:bodyPr>
          <a:lstStyle/>
          <a:p>
            <a:r>
              <a:rPr lang="en-US" sz="2800" dirty="0"/>
              <a:t>Ladder and Platform are provided for safety and ease of maintenance.</a:t>
            </a:r>
          </a:p>
          <a:p>
            <a:r>
              <a:rPr lang="en-US" sz="2800" dirty="0"/>
              <a:t>Expanded Platform for mounting AC units are not shown.</a:t>
            </a: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E6F7D68D-1010-4E08-8BC0-7C92B18BC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999" y="2475145"/>
            <a:ext cx="2522121" cy="326488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5" name="内容占位符 7">
            <a:extLst>
              <a:ext uri="{FF2B5EF4-FFF2-40B4-BE49-F238E27FC236}">
                <a16:creationId xmlns:a16="http://schemas.microsoft.com/office/drawing/2014/main" id="{F8A62320-C33A-4865-923D-BAA50B509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269" y="2477298"/>
            <a:ext cx="2885611" cy="3260576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15086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5324-25A7-4397-A239-FC0F30AA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en-US" dirty="0"/>
              <a:t>Hub</a:t>
            </a: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5970F49C-3199-4CC7-AAB3-A03546D2B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3" y="135336"/>
            <a:ext cx="4387140" cy="4679618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CBF7F1C4-D544-4F94-AE8D-0FF1B8D63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722" y="3840619"/>
            <a:ext cx="3424682" cy="2294537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4604-6565-4B9A-ACEF-5C8D6DE38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8382" y="2475145"/>
            <a:ext cx="3424681" cy="424370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Every Ka-Band insulated Hub is provided with a rolling door and four openings for air circulation.</a:t>
            </a:r>
          </a:p>
          <a:p>
            <a:r>
              <a:rPr lang="en-US" sz="2000" dirty="0"/>
              <a:t>Heat dissipation is achieved by 1:1 air conditioners, mounted on the expanded platform, or from the introduction of high volume of outside air.</a:t>
            </a:r>
          </a:p>
          <a:p>
            <a:r>
              <a:rPr lang="en-US" sz="2000" dirty="0"/>
              <a:t>Type of air circulation is dependent on both the location and environmental site conditions and/ or the customer’s requirements.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29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71D5-8CDB-401E-A8C5-04408365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/>
              <a:t>Jack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2514-FF86-456D-BC6B-306EAC609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Industry proven jack systems are utilized on all of our antennas.</a:t>
            </a:r>
          </a:p>
          <a:p>
            <a:r>
              <a:rPr lang="en-US" sz="2400" dirty="0"/>
              <a:t>All jack systems’ designs and manufacturing material have been utilized throughout our industry for decades.</a:t>
            </a:r>
          </a:p>
          <a:p>
            <a:r>
              <a:rPr lang="en-US" sz="2400" dirty="0"/>
              <a:t>All manufactured parts pass strict inspections, ensuring a quality product.</a:t>
            </a:r>
          </a:p>
          <a:p>
            <a:r>
              <a:rPr lang="en-US" sz="2400" dirty="0"/>
              <a:t>0.1 – 0.2mm (0.008”) adjustment of backlash is available.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CD5757-70DF-4A72-B8BA-D5E5ACAA8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A93A49-7FC9-4173-84F4-14FF7005D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47C374B1-850C-484F-ADE4-66A567C5D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9" r="1945"/>
          <a:stretch/>
        </p:blipFill>
        <p:spPr>
          <a:xfrm>
            <a:off x="7715890" y="1557838"/>
            <a:ext cx="3328416" cy="375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13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1C3A966E-BE21-4DF3-A874-6EBA54C35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20"/>
          <a:stretch/>
        </p:blipFill>
        <p:spPr>
          <a:xfrm>
            <a:off x="2" y="10"/>
            <a:ext cx="3047695" cy="45719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74E1712-A77F-47C2-A84D-A47BF4B79EC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l="5559" r="5561"/>
          <a:stretch/>
        </p:blipFill>
        <p:spPr>
          <a:xfrm>
            <a:off x="3047697" y="10"/>
            <a:ext cx="3047695" cy="4571990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07591A4A-DA79-4117-840C-B3B7379D8E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20"/>
          <a:stretch/>
        </p:blipFill>
        <p:spPr>
          <a:xfrm>
            <a:off x="6095392" y="10"/>
            <a:ext cx="3047695" cy="4571990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2602DA8A-1BEE-40AD-82F1-79B60C4142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24" r="3996"/>
          <a:stretch/>
        </p:blipFill>
        <p:spPr>
          <a:xfrm>
            <a:off x="9144305" y="10"/>
            <a:ext cx="3047695" cy="4571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06DD09-F4FB-4FCF-8669-7C13842C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682" y="4373216"/>
            <a:ext cx="8577470" cy="104594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rgbClr val="262626"/>
                </a:solidFill>
              </a:rPr>
              <a:t>ALPHA </a:t>
            </a:r>
            <a:r>
              <a:rPr lang="en-US" sz="3800" dirty="0">
                <a:solidFill>
                  <a:srgbClr val="262626"/>
                </a:solidFill>
              </a:rPr>
              <a:t>Antennas</a:t>
            </a:r>
          </a:p>
        </p:txBody>
      </p:sp>
    </p:spTree>
    <p:extLst>
      <p:ext uri="{BB962C8B-B14F-4D97-AF65-F5344CB8AC3E}">
        <p14:creationId xmlns:p14="http://schemas.microsoft.com/office/powerpoint/2010/main" val="84978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A3952D-0980-4C94-AFD5-D19E6F8A0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4900"/>
            <a:ext cx="12192000" cy="1943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CFBDDEF-3E20-4AEE-9017-2C2560F70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918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A1631-1C43-4658-9707-3886B0383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25791"/>
            <a:ext cx="7729728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Ka-Band Gateway antenna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1B03996-C971-49F5-A566-9DD37D1B3B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449286"/>
              </p:ext>
            </p:extLst>
          </p:nvPr>
        </p:nvGraphicFramePr>
        <p:xfrm>
          <a:off x="946986" y="1169107"/>
          <a:ext cx="10298031" cy="3022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677">
                  <a:extLst>
                    <a:ext uri="{9D8B030D-6E8A-4147-A177-3AD203B41FA5}">
                      <a16:colId xmlns:a16="http://schemas.microsoft.com/office/drawing/2014/main" val="1310496767"/>
                    </a:ext>
                  </a:extLst>
                </a:gridCol>
                <a:gridCol w="3432677">
                  <a:extLst>
                    <a:ext uri="{9D8B030D-6E8A-4147-A177-3AD203B41FA5}">
                      <a16:colId xmlns:a16="http://schemas.microsoft.com/office/drawing/2014/main" val="3953211294"/>
                    </a:ext>
                  </a:extLst>
                </a:gridCol>
                <a:gridCol w="3432677">
                  <a:extLst>
                    <a:ext uri="{9D8B030D-6E8A-4147-A177-3AD203B41FA5}">
                      <a16:colId xmlns:a16="http://schemas.microsoft.com/office/drawing/2014/main" val="1253029146"/>
                    </a:ext>
                  </a:extLst>
                </a:gridCol>
              </a:tblGrid>
              <a:tr h="53592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Antenna Size</a:t>
                      </a:r>
                    </a:p>
                  </a:txBody>
                  <a:tcPr marL="121800" marR="121800" marT="60900" marB="6090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+mn-lt"/>
                        </a:rPr>
                        <a:t>Tracking Method</a:t>
                      </a:r>
                    </a:p>
                  </a:txBody>
                  <a:tcPr marL="121800" marR="121800" marT="60900" marB="6090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+mn-lt"/>
                        </a:rPr>
                        <a:t>Drive Method</a:t>
                      </a:r>
                    </a:p>
                  </a:txBody>
                  <a:tcPr marL="121800" marR="121800" marT="60900" marB="60900"/>
                </a:tc>
                <a:extLst>
                  <a:ext uri="{0D108BD9-81ED-4DB2-BD59-A6C34878D82A}">
                    <a16:rowId xmlns:a16="http://schemas.microsoft.com/office/drawing/2014/main" val="122853794"/>
                  </a:ext>
                </a:extLst>
              </a:tr>
              <a:tr h="901322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  <a:cs typeface="Arial" panose="020B0604020202020204" pitchFamily="34" charset="0"/>
                          <a:sym typeface="+mn-ea"/>
                        </a:rPr>
                        <a:t>≤ 9.0-Mtr for Commercial Applications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121800" marR="121800" marT="60900" marB="6090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+mn-lt"/>
                        </a:rPr>
                        <a:t>Step Track with Predicative Tracking</a:t>
                      </a:r>
                    </a:p>
                  </a:txBody>
                  <a:tcPr marL="121800" marR="121800" marT="60900" marB="6090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Self-locking mechanical screw jacks</a:t>
                      </a:r>
                    </a:p>
                  </a:txBody>
                  <a:tcPr marL="121800" marR="121800" marT="60900" marB="60900"/>
                </a:tc>
                <a:extLst>
                  <a:ext uri="{0D108BD9-81ED-4DB2-BD59-A6C34878D82A}">
                    <a16:rowId xmlns:a16="http://schemas.microsoft.com/office/drawing/2014/main" val="1001880463"/>
                  </a:ext>
                </a:extLst>
              </a:tr>
              <a:tr h="901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latin typeface="+mn-lt"/>
                          <a:cs typeface="Arial" panose="020B0604020202020204" pitchFamily="34" charset="0"/>
                          <a:sym typeface="+mn-ea"/>
                        </a:rPr>
                        <a:t>≥ 9.0-Mtr for TT&amp;C, IOT, Special Applications</a:t>
                      </a:r>
                    </a:p>
                    <a:p>
                      <a:endParaRPr lang="en-US" sz="2400" dirty="0">
                        <a:latin typeface="+mn-lt"/>
                      </a:endParaRPr>
                    </a:p>
                  </a:txBody>
                  <a:tcPr marL="121800" marR="121800" marT="60900" marB="6090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Monopulse Tracking</a:t>
                      </a:r>
                    </a:p>
                  </a:txBody>
                  <a:tcPr marL="121800" marR="121800" marT="60900" marB="6090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AZ: Single motor dual pinion or dual motors</a:t>
                      </a:r>
                    </a:p>
                    <a:p>
                      <a:r>
                        <a:rPr lang="en-US" sz="2400" dirty="0">
                          <a:latin typeface="+mn-lt"/>
                        </a:rPr>
                        <a:t>EL: Self-locking mechanical screw jacks</a:t>
                      </a:r>
                    </a:p>
                  </a:txBody>
                  <a:tcPr marL="121800" marR="121800" marT="60900" marB="60900"/>
                </a:tc>
                <a:extLst>
                  <a:ext uri="{0D108BD9-81ED-4DB2-BD59-A6C34878D82A}">
                    <a16:rowId xmlns:a16="http://schemas.microsoft.com/office/drawing/2014/main" val="3139605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16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5FA0F2-DBEE-4163-A8C5-62C8A1CF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Tracking Error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29A9DF-4379-46ED-8C23-9BC0DBAB28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54042"/>
              </p:ext>
            </p:extLst>
          </p:nvPr>
        </p:nvGraphicFramePr>
        <p:xfrm>
          <a:off x="5619750" y="1466532"/>
          <a:ext cx="5607051" cy="47491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52666">
                  <a:extLst>
                    <a:ext uri="{9D8B030D-6E8A-4147-A177-3AD203B41FA5}">
                      <a16:colId xmlns:a16="http://schemas.microsoft.com/office/drawing/2014/main" val="2639808678"/>
                    </a:ext>
                  </a:extLst>
                </a:gridCol>
                <a:gridCol w="3254385">
                  <a:extLst>
                    <a:ext uri="{9D8B030D-6E8A-4147-A177-3AD203B41FA5}">
                      <a16:colId xmlns:a16="http://schemas.microsoft.com/office/drawing/2014/main" val="1858238374"/>
                    </a:ext>
                  </a:extLst>
                </a:gridCol>
              </a:tblGrid>
              <a:tr h="649238">
                <a:tc>
                  <a:txBody>
                    <a:bodyPr/>
                    <a:lstStyle/>
                    <a:p>
                      <a:r>
                        <a:rPr lang="en-US" sz="2900"/>
                        <a:t>Track Type</a:t>
                      </a:r>
                    </a:p>
                  </a:txBody>
                  <a:tcPr marL="147554" marR="147554" marT="73777" marB="73777"/>
                </a:tc>
                <a:tc>
                  <a:txBody>
                    <a:bodyPr/>
                    <a:lstStyle/>
                    <a:p>
                      <a:r>
                        <a:rPr lang="en-US" sz="2900" dirty="0"/>
                        <a:t>Beamwidth Tracking Capability</a:t>
                      </a:r>
                    </a:p>
                  </a:txBody>
                  <a:tcPr marL="147554" marR="147554" marT="73777" marB="73777"/>
                </a:tc>
                <a:extLst>
                  <a:ext uri="{0D108BD9-81ED-4DB2-BD59-A6C34878D82A}">
                    <a16:rowId xmlns:a16="http://schemas.microsoft.com/office/drawing/2014/main" val="1353469762"/>
                  </a:ext>
                </a:extLst>
              </a:tr>
              <a:tr h="1091900">
                <a:tc>
                  <a:txBody>
                    <a:bodyPr/>
                    <a:lstStyle/>
                    <a:p>
                      <a:r>
                        <a:rPr lang="en-US" sz="2900"/>
                        <a:t>Step Track</a:t>
                      </a:r>
                    </a:p>
                  </a:txBody>
                  <a:tcPr marL="147554" marR="147554" marT="73777" marB="73777"/>
                </a:tc>
                <a:tc>
                  <a:txBody>
                    <a:bodyPr/>
                    <a:lstStyle/>
                    <a:p>
                      <a:r>
                        <a:rPr lang="en-US" sz="2900"/>
                        <a:t>10% 3dB Beamwidth</a:t>
                      </a:r>
                    </a:p>
                  </a:txBody>
                  <a:tcPr marL="147554" marR="147554" marT="73777" marB="73777"/>
                </a:tc>
                <a:extLst>
                  <a:ext uri="{0D108BD9-81ED-4DB2-BD59-A6C34878D82A}">
                    <a16:rowId xmlns:a16="http://schemas.microsoft.com/office/drawing/2014/main" val="1812214634"/>
                  </a:ext>
                </a:extLst>
              </a:tr>
              <a:tr h="1091900">
                <a:tc>
                  <a:txBody>
                    <a:bodyPr/>
                    <a:lstStyle/>
                    <a:p>
                      <a:r>
                        <a:rPr lang="en-US" sz="2900"/>
                        <a:t>Predicative Track</a:t>
                      </a:r>
                    </a:p>
                  </a:txBody>
                  <a:tcPr marL="147554" marR="147554" marT="73777" marB="73777"/>
                </a:tc>
                <a:tc>
                  <a:txBody>
                    <a:bodyPr/>
                    <a:lstStyle/>
                    <a:p>
                      <a:r>
                        <a:rPr lang="en-US" sz="2900"/>
                        <a:t>5% 3dB Beamwidth</a:t>
                      </a:r>
                    </a:p>
                  </a:txBody>
                  <a:tcPr marL="147554" marR="147554" marT="73777" marB="73777"/>
                </a:tc>
                <a:extLst>
                  <a:ext uri="{0D108BD9-81ED-4DB2-BD59-A6C34878D82A}">
                    <a16:rowId xmlns:a16="http://schemas.microsoft.com/office/drawing/2014/main" val="2761703818"/>
                  </a:ext>
                </a:extLst>
              </a:tr>
              <a:tr h="1091900">
                <a:tc>
                  <a:txBody>
                    <a:bodyPr/>
                    <a:lstStyle/>
                    <a:p>
                      <a:r>
                        <a:rPr lang="en-US" sz="2900"/>
                        <a:t>Monopulse Track</a:t>
                      </a:r>
                    </a:p>
                  </a:txBody>
                  <a:tcPr marL="147554" marR="147554" marT="73777" marB="73777"/>
                </a:tc>
                <a:tc>
                  <a:txBody>
                    <a:bodyPr/>
                    <a:lstStyle/>
                    <a:p>
                      <a:r>
                        <a:rPr lang="en-US" sz="2900" dirty="0"/>
                        <a:t>3% 3dB Beamwidth</a:t>
                      </a:r>
                    </a:p>
                  </a:txBody>
                  <a:tcPr marL="147554" marR="147554" marT="73777" marB="73777"/>
                </a:tc>
                <a:extLst>
                  <a:ext uri="{0D108BD9-81ED-4DB2-BD59-A6C34878D82A}">
                    <a16:rowId xmlns:a16="http://schemas.microsoft.com/office/drawing/2014/main" val="3866982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52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BACBB-8DA5-4F02-9231-492DFDF9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sz="2000"/>
              <a:t>Existing </a:t>
            </a:r>
            <a:r>
              <a:rPr lang="en-US" sz="2000" err="1"/>
              <a:t>lma</a:t>
            </a:r>
            <a:r>
              <a:rPr lang="en-US" sz="2000"/>
              <a:t> antenna             tracking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C0FC-91C4-462C-83CF-40A98A95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Mechanical Screw Backlash : 0.1 – 0.2mm (0.008”)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Eutelsat Test Report for UAN Ka-Band Gateway for LMA 9.0M Antenna Smart-Step track is available.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BEBD03-E4CE-4B72-8DF2-6E737BDDF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21359-7E5B-428B-8817-A7C510427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417995-CBBC-45A4-895B-1204AF32D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814689"/>
              </p:ext>
            </p:extLst>
          </p:nvPr>
        </p:nvGraphicFramePr>
        <p:xfrm>
          <a:off x="4823366" y="2009947"/>
          <a:ext cx="6227068" cy="28460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8895">
                  <a:extLst>
                    <a:ext uri="{9D8B030D-6E8A-4147-A177-3AD203B41FA5}">
                      <a16:colId xmlns:a16="http://schemas.microsoft.com/office/drawing/2014/main" val="2647929472"/>
                    </a:ext>
                  </a:extLst>
                </a:gridCol>
                <a:gridCol w="895400">
                  <a:extLst>
                    <a:ext uri="{9D8B030D-6E8A-4147-A177-3AD203B41FA5}">
                      <a16:colId xmlns:a16="http://schemas.microsoft.com/office/drawing/2014/main" val="561702776"/>
                    </a:ext>
                  </a:extLst>
                </a:gridCol>
                <a:gridCol w="895400">
                  <a:extLst>
                    <a:ext uri="{9D8B030D-6E8A-4147-A177-3AD203B41FA5}">
                      <a16:colId xmlns:a16="http://schemas.microsoft.com/office/drawing/2014/main" val="3477064003"/>
                    </a:ext>
                  </a:extLst>
                </a:gridCol>
                <a:gridCol w="1209926">
                  <a:extLst>
                    <a:ext uri="{9D8B030D-6E8A-4147-A177-3AD203B41FA5}">
                      <a16:colId xmlns:a16="http://schemas.microsoft.com/office/drawing/2014/main" val="3313864477"/>
                    </a:ext>
                  </a:extLst>
                </a:gridCol>
                <a:gridCol w="1241906">
                  <a:extLst>
                    <a:ext uri="{9D8B030D-6E8A-4147-A177-3AD203B41FA5}">
                      <a16:colId xmlns:a16="http://schemas.microsoft.com/office/drawing/2014/main" val="418588118"/>
                    </a:ext>
                  </a:extLst>
                </a:gridCol>
                <a:gridCol w="985541">
                  <a:extLst>
                    <a:ext uri="{9D8B030D-6E8A-4147-A177-3AD203B41FA5}">
                      <a16:colId xmlns:a16="http://schemas.microsoft.com/office/drawing/2014/main" val="3587426165"/>
                    </a:ext>
                  </a:extLst>
                </a:gridCol>
              </a:tblGrid>
              <a:tr h="711512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Size 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bg1"/>
                          </a:solidFill>
                        </a:rPr>
                        <a:t>Rx 3dB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 Tx 3dB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Drive Radius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Backlash 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Loss dB</a:t>
                      </a:r>
                    </a:p>
                  </a:txBody>
                  <a:tcPr marL="96150" marR="96150" marT="48075" marB="48075"/>
                </a:tc>
                <a:extLst>
                  <a:ext uri="{0D108BD9-81ED-4DB2-BD59-A6C34878D82A}">
                    <a16:rowId xmlns:a16="http://schemas.microsoft.com/office/drawing/2014/main" val="1051963069"/>
                  </a:ext>
                </a:extLst>
              </a:tr>
              <a:tr h="711512">
                <a:tc>
                  <a:txBody>
                    <a:bodyPr/>
                    <a:lstStyle/>
                    <a:p>
                      <a:r>
                        <a:rPr lang="en-US" sz="1900" dirty="0"/>
                        <a:t>7.3M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0.15°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0.11°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1542 mm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0.0074°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0.14</a:t>
                      </a:r>
                    </a:p>
                  </a:txBody>
                  <a:tcPr marL="96150" marR="96150" marT="48075" marB="48075"/>
                </a:tc>
                <a:extLst>
                  <a:ext uri="{0D108BD9-81ED-4DB2-BD59-A6C34878D82A}">
                    <a16:rowId xmlns:a16="http://schemas.microsoft.com/office/drawing/2014/main" val="2731423313"/>
                  </a:ext>
                </a:extLst>
              </a:tr>
              <a:tr h="711512">
                <a:tc>
                  <a:txBody>
                    <a:bodyPr/>
                    <a:lstStyle/>
                    <a:p>
                      <a:r>
                        <a:rPr lang="en-US" sz="1900" dirty="0"/>
                        <a:t>9.0M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0.12°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0.09°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1727 mm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0.0066°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0.15</a:t>
                      </a:r>
                    </a:p>
                  </a:txBody>
                  <a:tcPr marL="96150" marR="96150" marT="48075" marB="48075"/>
                </a:tc>
                <a:extLst>
                  <a:ext uri="{0D108BD9-81ED-4DB2-BD59-A6C34878D82A}">
                    <a16:rowId xmlns:a16="http://schemas.microsoft.com/office/drawing/2014/main" val="2577223225"/>
                  </a:ext>
                </a:extLst>
              </a:tr>
              <a:tr h="711512">
                <a:tc>
                  <a:txBody>
                    <a:bodyPr/>
                    <a:lstStyle/>
                    <a:p>
                      <a:r>
                        <a:rPr lang="en-US" sz="1900" dirty="0"/>
                        <a:t>13.2M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0.08°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0.06°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2194 mm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0.0052°</a:t>
                      </a:r>
                    </a:p>
                  </a:txBody>
                  <a:tcPr marL="96150" marR="96150" marT="48075" marB="48075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0.17</a:t>
                      </a:r>
                    </a:p>
                  </a:txBody>
                  <a:tcPr marL="96150" marR="96150" marT="48075" marB="48075"/>
                </a:tc>
                <a:extLst>
                  <a:ext uri="{0D108BD9-81ED-4DB2-BD59-A6C34878D82A}">
                    <a16:rowId xmlns:a16="http://schemas.microsoft.com/office/drawing/2014/main" val="1766496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12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8CED-7CD7-485F-99AB-34BFDB69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 Antenna tracking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CBABF-C68A-4ACB-A2B0-AECF0EFE5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8313961" cy="3101983"/>
          </a:xfrm>
        </p:spPr>
        <p:txBody>
          <a:bodyPr/>
          <a:lstStyle/>
          <a:p>
            <a:r>
              <a:rPr lang="en-US" sz="2400" dirty="0"/>
              <a:t>Jackscrew Backlash :  0.1 – 0.2mm (0.008”)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D148ECC-4A1F-4EB1-9596-5B6970072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033179"/>
              </p:ext>
            </p:extLst>
          </p:nvPr>
        </p:nvGraphicFramePr>
        <p:xfrm>
          <a:off x="2231135" y="3429000"/>
          <a:ext cx="8128002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54516">
                  <a:extLst>
                    <a:ext uri="{9D8B030D-6E8A-4147-A177-3AD203B41FA5}">
                      <a16:colId xmlns:a16="http://schemas.microsoft.com/office/drawing/2014/main" val="364623679"/>
                    </a:ext>
                  </a:extLst>
                </a:gridCol>
                <a:gridCol w="1209367">
                  <a:extLst>
                    <a:ext uri="{9D8B030D-6E8A-4147-A177-3AD203B41FA5}">
                      <a16:colId xmlns:a16="http://schemas.microsoft.com/office/drawing/2014/main" val="3023073241"/>
                    </a:ext>
                  </a:extLst>
                </a:gridCol>
                <a:gridCol w="1238865">
                  <a:extLst>
                    <a:ext uri="{9D8B030D-6E8A-4147-A177-3AD203B41FA5}">
                      <a16:colId xmlns:a16="http://schemas.microsoft.com/office/drawing/2014/main" val="275591969"/>
                    </a:ext>
                  </a:extLst>
                </a:gridCol>
                <a:gridCol w="2015920">
                  <a:extLst>
                    <a:ext uri="{9D8B030D-6E8A-4147-A177-3AD203B41FA5}">
                      <a16:colId xmlns:a16="http://schemas.microsoft.com/office/drawing/2014/main" val="345068433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6252119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34533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Rx 3dB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Tx 3dB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 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Backlash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Loss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308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7.3THA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0.11°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0.0115°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03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7.3THA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0.11°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0.0082°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417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17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50956-180D-41A4-944F-4A5E4326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Rain fade and redundancy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5EE95-6049-42E4-82BA-E304E05C0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All Satcom systems work within the bandwidth limit in clear skies.</a:t>
            </a:r>
          </a:p>
          <a:p>
            <a:r>
              <a:rPr lang="en-US" sz="2400" dirty="0"/>
              <a:t>Typical Uplink Power Control Range &lt; 10dB</a:t>
            </a:r>
          </a:p>
          <a:p>
            <a:r>
              <a:rPr lang="en-US" sz="2400" dirty="0"/>
              <a:t>Rain Fade </a:t>
            </a:r>
          </a:p>
          <a:p>
            <a:pPr lvl="3"/>
            <a:r>
              <a:rPr lang="en-US" sz="2400" dirty="0"/>
              <a:t>Cloudy : &gt; 3-5dB</a:t>
            </a:r>
          </a:p>
          <a:p>
            <a:pPr lvl="3"/>
            <a:r>
              <a:rPr lang="en-US" sz="2400" dirty="0"/>
              <a:t>Rainy    : &gt; 20dB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marL="6858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7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8695-336A-4C16-9FF2-F38B46D1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/>
              <a:t>Diversity back up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EBAAEF-3E73-4D85-9A3C-E40FEAF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7F0CBA34-8B01-438A-BC02-DBAE8C7B2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04" r="1451" b="8061"/>
          <a:stretch/>
        </p:blipFill>
        <p:spPr>
          <a:xfrm>
            <a:off x="4654294" y="905028"/>
            <a:ext cx="7461830" cy="41728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D4BCB-1C5F-4754-84C4-DCE73DA5D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4396432"/>
            <a:ext cx="3044952" cy="228911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Ka-Band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CE4F0-91DC-46EE-BABA-7EFC1EE21C70}"/>
              </a:ext>
            </a:extLst>
          </p:cNvPr>
          <p:cNvSpPr txBox="1"/>
          <p:nvPr/>
        </p:nvSpPr>
        <p:spPr>
          <a:xfrm>
            <a:off x="4756826" y="5350213"/>
            <a:ext cx="723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Center		Primary Site		L ≥ 25 KM	            Diversity Site</a:t>
            </a:r>
          </a:p>
        </p:txBody>
      </p:sp>
    </p:spTree>
    <p:extLst>
      <p:ext uri="{BB962C8B-B14F-4D97-AF65-F5344CB8AC3E}">
        <p14:creationId xmlns:p14="http://schemas.microsoft.com/office/powerpoint/2010/main" val="311854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AE84-535C-4B03-9D1E-92BA3580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Ka-band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312FA-A469-4479-B977-C72F3E194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7.3M Ka-Band Antenna with Step Track controller and Diversity backup site.</a:t>
            </a:r>
          </a:p>
          <a:p>
            <a:endParaRPr lang="en-US" sz="2400" dirty="0"/>
          </a:p>
          <a:p>
            <a:r>
              <a:rPr lang="en-US" sz="2400" dirty="0"/>
              <a:t>Reasonable cost and highest reliability solution.</a:t>
            </a:r>
          </a:p>
        </p:txBody>
      </p:sp>
    </p:spTree>
    <p:extLst>
      <p:ext uri="{BB962C8B-B14F-4D97-AF65-F5344CB8AC3E}">
        <p14:creationId xmlns:p14="http://schemas.microsoft.com/office/powerpoint/2010/main" val="313052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C1E5E-B8D5-43E8-8B1B-722C4428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en-US" dirty="0"/>
              <a:t>Turning Head Antenna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72A28-93EB-48FF-B763-3416A2635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475145"/>
            <a:ext cx="3707652" cy="4775335"/>
          </a:xfrm>
        </p:spPr>
        <p:txBody>
          <a:bodyPr>
            <a:normAutofit/>
          </a:bodyPr>
          <a:lstStyle/>
          <a:p>
            <a:r>
              <a:rPr lang="en-US" sz="2800" dirty="0"/>
              <a:t>Manually repositionable 6.2-Mtr &amp; 7.3-Mtr Turning Head Antennas (THA) with Azimuth slew gear and repositionable Azimuth jack attachment.</a:t>
            </a: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A0538456-9852-4FF0-A893-347015D18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9" r="-3" b="-3"/>
          <a:stretch/>
        </p:blipFill>
        <p:spPr>
          <a:xfrm>
            <a:off x="5203583" y="2475145"/>
            <a:ext cx="2820953" cy="326488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6F347792-540F-439D-9939-1E47F42D3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" r="-3" b="-3"/>
          <a:stretch/>
        </p:blipFill>
        <p:spPr>
          <a:xfrm>
            <a:off x="8346269" y="2475145"/>
            <a:ext cx="2885611" cy="326488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0734895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600,&quot;width&quot;:7200}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542</Words>
  <Application>Microsoft Office PowerPoint</Application>
  <PresentationFormat>Widescreen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Parcel</vt:lpstr>
      <vt:lpstr>7.3-Mtr Ka-band Turning                   Head antenna</vt:lpstr>
      <vt:lpstr>Ka-Band Gateway antenna</vt:lpstr>
      <vt:lpstr>Tracking Error</vt:lpstr>
      <vt:lpstr>Existing lma antenna             tracking error</vt:lpstr>
      <vt:lpstr>THA Antenna tracking analysis</vt:lpstr>
      <vt:lpstr>Rain fade and redundancy</vt:lpstr>
      <vt:lpstr>Diversity back up</vt:lpstr>
      <vt:lpstr>Ka-band gateway</vt:lpstr>
      <vt:lpstr>Turning Head Antenna</vt:lpstr>
      <vt:lpstr>Benefits of a turning head antenna</vt:lpstr>
      <vt:lpstr>PowerPoint Presentation</vt:lpstr>
      <vt:lpstr>Ladders &amp; Platform</vt:lpstr>
      <vt:lpstr>Hub</vt:lpstr>
      <vt:lpstr>Jack systems</vt:lpstr>
      <vt:lpstr>ALPHA Antennas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7.3-Mtr Turning                   Head antenna</dc:title>
  <dc:creator>alpha</dc:creator>
  <cp:lastModifiedBy>alpha</cp:lastModifiedBy>
  <cp:revision>20</cp:revision>
  <dcterms:created xsi:type="dcterms:W3CDTF">2020-12-02T21:47:53Z</dcterms:created>
  <dcterms:modified xsi:type="dcterms:W3CDTF">2021-02-01T20:16:13Z</dcterms:modified>
</cp:coreProperties>
</file>